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85" r:id="rId2"/>
    <p:sldId id="259" r:id="rId3"/>
    <p:sldId id="287" r:id="rId4"/>
    <p:sldId id="260" r:id="rId5"/>
    <p:sldId id="288" r:id="rId6"/>
    <p:sldId id="289" r:id="rId7"/>
    <p:sldId id="290" r:id="rId8"/>
    <p:sldId id="291" r:id="rId9"/>
    <p:sldId id="292" r:id="rId10"/>
    <p:sldId id="293" r:id="rId11"/>
    <p:sldId id="294" r:id="rId12"/>
    <p:sldId id="295" r:id="rId13"/>
    <p:sldId id="296" r:id="rId14"/>
    <p:sldId id="297" r:id="rId15"/>
    <p:sldId id="298" r:id="rId16"/>
    <p:sldId id="305" r:id="rId17"/>
    <p:sldId id="299" r:id="rId18"/>
    <p:sldId id="301" r:id="rId19"/>
    <p:sldId id="302" r:id="rId20"/>
    <p:sldId id="303" r:id="rId21"/>
    <p:sldId id="304" r:id="rId22"/>
    <p:sldId id="28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NT6j2MZxOVyetM90DouKUA==" hashData="AXSmRevq1PRdqK+g50oL3etSHjo="/>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B192B"/>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2" d="100"/>
          <a:sy n="112" d="100"/>
        </p:scale>
        <p:origin x="-342" y="45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5" d="100"/>
          <a:sy n="55" d="100"/>
        </p:scale>
        <p:origin x="-29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57A73F-7C3B-409D-8114-EB3E2D6C862F}" type="datetimeFigureOut">
              <a:rPr lang="en-US" smtClean="0"/>
              <a:pPr/>
              <a:t>12/10/2014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A2DA9B1-6369-4A2E-AED6-292E8B654991}" type="slidenum">
              <a:rPr lang="en-US" smtClean="0"/>
              <a:pPr/>
              <a:t>‹#›</a:t>
            </a:fld>
            <a:endParaRPr lang="en-US"/>
          </a:p>
        </p:txBody>
      </p:sp>
    </p:spTree>
    <p:extLst>
      <p:ext uri="{BB962C8B-B14F-4D97-AF65-F5344CB8AC3E}">
        <p14:creationId xmlns:p14="http://schemas.microsoft.com/office/powerpoint/2010/main" val="1459258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B592F1-F731-4CA4-B73F-BADB3AA44FE7}" type="datetimeFigureOut">
              <a:rPr lang="en-US" smtClean="0"/>
              <a:t>12/10/2014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E84D50-79E7-4A5F-B3EB-2FCD46AB69B5}" type="slidenum">
              <a:rPr lang="en-US" smtClean="0"/>
              <a:t>‹#›</a:t>
            </a:fld>
            <a:endParaRPr lang="en-US"/>
          </a:p>
        </p:txBody>
      </p:sp>
    </p:spTree>
    <p:extLst>
      <p:ext uri="{BB962C8B-B14F-4D97-AF65-F5344CB8AC3E}">
        <p14:creationId xmlns:p14="http://schemas.microsoft.com/office/powerpoint/2010/main" val="2277431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JF</a:t>
            </a:r>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pPr/>
              <a:t>2</a:t>
            </a:fld>
            <a:endParaRPr lang="en-US"/>
          </a:p>
        </p:txBody>
      </p:sp>
    </p:spTree>
    <p:extLst>
      <p:ext uri="{BB962C8B-B14F-4D97-AF65-F5344CB8AC3E}">
        <p14:creationId xmlns:p14="http://schemas.microsoft.com/office/powerpoint/2010/main" val="1381323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Ask good questions!</a:t>
            </a:r>
          </a:p>
          <a:p>
            <a:r>
              <a:rPr lang="en-US" dirty="0" smtClean="0"/>
              <a:t>Much easier to solve a problem than it is to Sell</a:t>
            </a:r>
            <a:r>
              <a:rPr lang="en-US" baseline="0" dirty="0" smtClean="0"/>
              <a:t> a website with just a tiny bit of information</a:t>
            </a:r>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pPr/>
              <a:t>12</a:t>
            </a:fld>
            <a:endParaRPr lang="en-US"/>
          </a:p>
        </p:txBody>
      </p:sp>
    </p:spTree>
    <p:extLst>
      <p:ext uri="{BB962C8B-B14F-4D97-AF65-F5344CB8AC3E}">
        <p14:creationId xmlns:p14="http://schemas.microsoft.com/office/powerpoint/2010/main" val="809904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JF</a:t>
            </a:r>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pPr/>
              <a:t>13</a:t>
            </a:fld>
            <a:endParaRPr lang="en-US"/>
          </a:p>
        </p:txBody>
      </p:sp>
    </p:spTree>
    <p:extLst>
      <p:ext uri="{BB962C8B-B14F-4D97-AF65-F5344CB8AC3E}">
        <p14:creationId xmlns:p14="http://schemas.microsoft.com/office/powerpoint/2010/main" val="809904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u="sng" dirty="0" smtClean="0"/>
              <a:t>TRAINER’S NOTES:</a:t>
            </a:r>
          </a:p>
          <a:p>
            <a:pPr marL="174669" indent="-174669">
              <a:buFont typeface="Arial"/>
              <a:buChar char="•"/>
            </a:pPr>
            <a:r>
              <a:rPr lang="en-US" dirty="0" smtClean="0"/>
              <a:t>Simple Sales Recap</a:t>
            </a:r>
          </a:p>
          <a:p>
            <a:pPr marL="174669" indent="-174669">
              <a:buFont typeface="Arial"/>
              <a:buChar char="•"/>
            </a:pPr>
            <a:r>
              <a:rPr lang="en-US" dirty="0" smtClean="0"/>
              <a:t>Keep it simple!</a:t>
            </a:r>
          </a:p>
          <a:p>
            <a:pPr marL="174669" indent="-174669">
              <a:buFont typeface="Arial"/>
              <a:buChar char="•"/>
            </a:pPr>
            <a:r>
              <a:rPr lang="en-US" dirty="0" smtClean="0"/>
              <a:t>Leverage the teams of professionals to do all the heavy lifting for you</a:t>
            </a:r>
          </a:p>
          <a:p>
            <a:pPr marL="174669" indent="-174669">
              <a:buFont typeface="Arial"/>
              <a:buChar char="•"/>
            </a:pPr>
            <a:r>
              <a:rPr lang="en-US" dirty="0" smtClean="0"/>
              <a:t>You can give</a:t>
            </a:r>
            <a:r>
              <a:rPr lang="en-US" baseline="0" dirty="0" smtClean="0"/>
              <a:t> tips for being a customer manager – what do you do with your clients?</a:t>
            </a:r>
            <a:br>
              <a:rPr lang="en-US" baseline="0" dirty="0" smtClean="0"/>
            </a:br>
            <a:r>
              <a:rPr lang="en-US" baseline="0" dirty="0" smtClean="0"/>
              <a:t>- Call to see how the appointment went</a:t>
            </a:r>
            <a:br>
              <a:rPr lang="en-US" baseline="0" dirty="0" smtClean="0"/>
            </a:br>
            <a:r>
              <a:rPr lang="en-US" baseline="0" dirty="0" smtClean="0"/>
              <a:t>- Make sure your clients have accurate contact information for tech support</a:t>
            </a:r>
            <a:br>
              <a:rPr lang="en-US" baseline="0" dirty="0" smtClean="0"/>
            </a:br>
            <a:r>
              <a:rPr lang="en-US" baseline="0" dirty="0" smtClean="0"/>
              <a:t>- Check in every once in a while</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553180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SR</a:t>
            </a:r>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pPr/>
              <a:t>15</a:t>
            </a:fld>
            <a:endParaRPr lang="en-US"/>
          </a:p>
        </p:txBody>
      </p:sp>
    </p:spTree>
    <p:extLst>
      <p:ext uri="{BB962C8B-B14F-4D97-AF65-F5344CB8AC3E}">
        <p14:creationId xmlns:p14="http://schemas.microsoft.com/office/powerpoint/2010/main" val="809904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JF</a:t>
            </a:r>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pPr/>
              <a:t>17</a:t>
            </a:fld>
            <a:endParaRPr lang="en-US"/>
          </a:p>
        </p:txBody>
      </p:sp>
    </p:spTree>
    <p:extLst>
      <p:ext uri="{BB962C8B-B14F-4D97-AF65-F5344CB8AC3E}">
        <p14:creationId xmlns:p14="http://schemas.microsoft.com/office/powerpoint/2010/main" val="809904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JF</a:t>
            </a:r>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pPr/>
              <a:t>18</a:t>
            </a:fld>
            <a:endParaRPr lang="en-US"/>
          </a:p>
        </p:txBody>
      </p:sp>
    </p:spTree>
    <p:extLst>
      <p:ext uri="{BB962C8B-B14F-4D97-AF65-F5344CB8AC3E}">
        <p14:creationId xmlns:p14="http://schemas.microsoft.com/office/powerpoint/2010/main" val="809904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JF</a:t>
            </a:r>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pPr/>
              <a:t>19</a:t>
            </a:fld>
            <a:endParaRPr lang="en-US"/>
          </a:p>
        </p:txBody>
      </p:sp>
    </p:spTree>
    <p:extLst>
      <p:ext uri="{BB962C8B-B14F-4D97-AF65-F5344CB8AC3E}">
        <p14:creationId xmlns:p14="http://schemas.microsoft.com/office/powerpoint/2010/main" val="809904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JF</a:t>
            </a:r>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pPr/>
              <a:t>20</a:t>
            </a:fld>
            <a:endParaRPr lang="en-US"/>
          </a:p>
        </p:txBody>
      </p:sp>
    </p:spTree>
    <p:extLst>
      <p:ext uri="{BB962C8B-B14F-4D97-AF65-F5344CB8AC3E}">
        <p14:creationId xmlns:p14="http://schemas.microsoft.com/office/powerpoint/2010/main" val="291769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pPr/>
              <a:t>4</a:t>
            </a:fld>
            <a:endParaRPr lang="en-US"/>
          </a:p>
        </p:txBody>
      </p:sp>
    </p:spTree>
    <p:extLst>
      <p:ext uri="{BB962C8B-B14F-4D97-AF65-F5344CB8AC3E}">
        <p14:creationId xmlns:p14="http://schemas.microsoft.com/office/powerpoint/2010/main" val="3244421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JF</a:t>
            </a:r>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pPr/>
              <a:t>5</a:t>
            </a:fld>
            <a:endParaRPr lang="en-US"/>
          </a:p>
        </p:txBody>
      </p:sp>
    </p:spTree>
    <p:extLst>
      <p:ext uri="{BB962C8B-B14F-4D97-AF65-F5344CB8AC3E}">
        <p14:creationId xmlns:p14="http://schemas.microsoft.com/office/powerpoint/2010/main" val="809904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JF</a:t>
            </a:r>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pPr/>
              <a:t>6</a:t>
            </a:fld>
            <a:endParaRPr lang="en-US"/>
          </a:p>
        </p:txBody>
      </p:sp>
    </p:spTree>
    <p:extLst>
      <p:ext uri="{BB962C8B-B14F-4D97-AF65-F5344CB8AC3E}">
        <p14:creationId xmlns:p14="http://schemas.microsoft.com/office/powerpoint/2010/main" val="809904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SR</a:t>
            </a:r>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pPr/>
              <a:t>7</a:t>
            </a:fld>
            <a:endParaRPr lang="en-US"/>
          </a:p>
        </p:txBody>
      </p:sp>
    </p:spTree>
    <p:extLst>
      <p:ext uri="{BB962C8B-B14F-4D97-AF65-F5344CB8AC3E}">
        <p14:creationId xmlns:p14="http://schemas.microsoft.com/office/powerpoint/2010/main" val="3699967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SR</a:t>
            </a:r>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pPr/>
              <a:t>8</a:t>
            </a:fld>
            <a:endParaRPr lang="en-US"/>
          </a:p>
        </p:txBody>
      </p:sp>
    </p:spTree>
    <p:extLst>
      <p:ext uri="{BB962C8B-B14F-4D97-AF65-F5344CB8AC3E}">
        <p14:creationId xmlns:p14="http://schemas.microsoft.com/office/powerpoint/2010/main" val="3415719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SR</a:t>
            </a:r>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pPr/>
              <a:t>9</a:t>
            </a:fld>
            <a:endParaRPr lang="en-US"/>
          </a:p>
        </p:txBody>
      </p:sp>
    </p:spTree>
    <p:extLst>
      <p:ext uri="{BB962C8B-B14F-4D97-AF65-F5344CB8AC3E}">
        <p14:creationId xmlns:p14="http://schemas.microsoft.com/office/powerpoint/2010/main" val="1903912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SR</a:t>
            </a:r>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pPr/>
              <a:t>10</a:t>
            </a:fld>
            <a:endParaRPr lang="en-US"/>
          </a:p>
        </p:txBody>
      </p:sp>
    </p:spTree>
    <p:extLst>
      <p:ext uri="{BB962C8B-B14F-4D97-AF65-F5344CB8AC3E}">
        <p14:creationId xmlns:p14="http://schemas.microsoft.com/office/powerpoint/2010/main" val="809904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JF</a:t>
            </a:r>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pPr/>
              <a:t>11</a:t>
            </a:fld>
            <a:endParaRPr lang="en-US"/>
          </a:p>
        </p:txBody>
      </p:sp>
    </p:spTree>
    <p:extLst>
      <p:ext uri="{BB962C8B-B14F-4D97-AF65-F5344CB8AC3E}">
        <p14:creationId xmlns:p14="http://schemas.microsoft.com/office/powerpoint/2010/main" val="80990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24C87FB3-305B-42FF-97AF-E8E173281B36}" type="datetimeFigureOut">
              <a:rPr lang="en-US" smtClean="0"/>
              <a:pPr/>
              <a:t>12/10/2014</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1" y="6356352"/>
            <a:ext cx="2133600" cy="365125"/>
          </a:xfrm>
          <a:prstGeom prst="rect">
            <a:avLst/>
          </a:prstGeom>
        </p:spPr>
        <p:txBody>
          <a:bodyPr/>
          <a:lstStyle/>
          <a:p>
            <a:fld id="{1226B8FE-AEB9-480E-A403-99E94B5C8869}" type="slidenum">
              <a:rPr lang="en-US" smtClean="0"/>
              <a:pPr/>
              <a:t>‹#›</a:t>
            </a:fld>
            <a:endParaRPr lang="en-US"/>
          </a:p>
        </p:txBody>
      </p:sp>
    </p:spTree>
    <p:extLst>
      <p:ext uri="{BB962C8B-B14F-4D97-AF65-F5344CB8AC3E}">
        <p14:creationId xmlns:p14="http://schemas.microsoft.com/office/powerpoint/2010/main" val="1924285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24C87FB3-305B-42FF-97AF-E8E173281B36}" type="datetimeFigureOut">
              <a:rPr lang="en-US" smtClean="0"/>
              <a:pPr/>
              <a:t>12/10/2014</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1" y="6356352"/>
            <a:ext cx="2133600" cy="365125"/>
          </a:xfrm>
          <a:prstGeom prst="rect">
            <a:avLst/>
          </a:prstGeom>
        </p:spPr>
        <p:txBody>
          <a:bodyPr/>
          <a:lstStyle/>
          <a:p>
            <a:fld id="{1226B8FE-AEB9-480E-A403-99E94B5C8869}" type="slidenum">
              <a:rPr lang="en-US" smtClean="0"/>
              <a:pPr/>
              <a:t>‹#›</a:t>
            </a:fld>
            <a:endParaRPr lang="en-US"/>
          </a:p>
        </p:txBody>
      </p:sp>
    </p:spTree>
    <p:extLst>
      <p:ext uri="{BB962C8B-B14F-4D97-AF65-F5344CB8AC3E}">
        <p14:creationId xmlns:p14="http://schemas.microsoft.com/office/powerpoint/2010/main" val="1237204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24C87FB3-305B-42FF-97AF-E8E173281B36}" type="datetimeFigureOut">
              <a:rPr lang="en-US" smtClean="0"/>
              <a:pPr/>
              <a:t>12/10/2014</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1" y="6356352"/>
            <a:ext cx="2133600" cy="365125"/>
          </a:xfrm>
          <a:prstGeom prst="rect">
            <a:avLst/>
          </a:prstGeom>
        </p:spPr>
        <p:txBody>
          <a:bodyPr/>
          <a:lstStyle/>
          <a:p>
            <a:fld id="{1226B8FE-AEB9-480E-A403-99E94B5C8869}" type="slidenum">
              <a:rPr lang="en-US" smtClean="0"/>
              <a:pPr/>
              <a:t>‹#›</a:t>
            </a:fld>
            <a:endParaRPr lang="en-US"/>
          </a:p>
        </p:txBody>
      </p:sp>
    </p:spTree>
    <p:extLst>
      <p:ext uri="{BB962C8B-B14F-4D97-AF65-F5344CB8AC3E}">
        <p14:creationId xmlns:p14="http://schemas.microsoft.com/office/powerpoint/2010/main" val="4118155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9144000"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0050" y="5115656"/>
            <a:ext cx="8343900" cy="914400"/>
          </a:xfrm>
          <a:prstGeom prst="rect">
            <a:avLst/>
          </a:prstGeom>
        </p:spPr>
        <p:txBody>
          <a:bodyPr anchor="b">
            <a:normAutofit/>
          </a:bodyPr>
          <a:lstStyle>
            <a:lvl1pPr algn="ctr">
              <a:defRPr sz="4400" spc="-50" baseline="0">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400050" y="6043123"/>
            <a:ext cx="8343900" cy="571500"/>
          </a:xfrm>
          <a:prstGeom prst="rect">
            <a:avLst/>
          </a:prstGeo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9" name="Picture Placeholder 2"/>
          <p:cNvSpPr>
            <a:spLocks noGrp="1"/>
          </p:cNvSpPr>
          <p:nvPr>
            <p:ph type="pic" idx="10"/>
          </p:nvPr>
        </p:nvSpPr>
        <p:spPr>
          <a:xfrm>
            <a:off x="1" y="1"/>
            <a:ext cx="3017520" cy="4745736"/>
          </a:xfrm>
          <a:prstGeom prst="rect">
            <a:avLst/>
          </a:prstGeo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3" name="Picture Placeholder 2"/>
          <p:cNvSpPr>
            <a:spLocks noGrp="1"/>
          </p:cNvSpPr>
          <p:nvPr>
            <p:ph type="pic" idx="11"/>
          </p:nvPr>
        </p:nvSpPr>
        <p:spPr>
          <a:xfrm>
            <a:off x="3063240" y="1"/>
            <a:ext cx="3017520" cy="4745736"/>
          </a:xfrm>
          <a:prstGeom prst="rect">
            <a:avLst/>
          </a:prstGeo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Picture Placeholder 2"/>
          <p:cNvSpPr>
            <a:spLocks noGrp="1"/>
          </p:cNvSpPr>
          <p:nvPr>
            <p:ph type="pic" idx="12"/>
          </p:nvPr>
        </p:nvSpPr>
        <p:spPr>
          <a:xfrm>
            <a:off x="6126480" y="1"/>
            <a:ext cx="3017520" cy="4745736"/>
          </a:xfrm>
          <a:prstGeom prst="rect">
            <a:avLst/>
          </a:prstGeo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638735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endParaRPr lang="en-US" dirty="0"/>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24C87FB3-305B-42FF-97AF-E8E173281B36}" type="datetimeFigureOut">
              <a:rPr lang="en-US" smtClean="0"/>
              <a:pPr/>
              <a:t>12/10/2014</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1" y="6356352"/>
            <a:ext cx="2133600" cy="365125"/>
          </a:xfrm>
          <a:prstGeom prst="rect">
            <a:avLst/>
          </a:prstGeom>
        </p:spPr>
        <p:txBody>
          <a:bodyPr/>
          <a:lstStyle/>
          <a:p>
            <a:fld id="{1226B8FE-AEB9-480E-A403-99E94B5C8869}" type="slidenum">
              <a:rPr lang="en-US" smtClean="0"/>
              <a:pPr/>
              <a:t>‹#›</a:t>
            </a:fld>
            <a:endParaRPr lang="en-US"/>
          </a:p>
        </p:txBody>
      </p:sp>
    </p:spTree>
    <p:extLst>
      <p:ext uri="{BB962C8B-B14F-4D97-AF65-F5344CB8AC3E}">
        <p14:creationId xmlns:p14="http://schemas.microsoft.com/office/powerpoint/2010/main" val="749644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24C87FB3-305B-42FF-97AF-E8E173281B36}" type="datetimeFigureOut">
              <a:rPr lang="en-US" smtClean="0"/>
              <a:pPr/>
              <a:t>12/10/2014</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1" y="6356352"/>
            <a:ext cx="2133600" cy="365125"/>
          </a:xfrm>
          <a:prstGeom prst="rect">
            <a:avLst/>
          </a:prstGeom>
        </p:spPr>
        <p:txBody>
          <a:bodyPr/>
          <a:lstStyle/>
          <a:p>
            <a:fld id="{1226B8FE-AEB9-480E-A403-99E94B5C8869}" type="slidenum">
              <a:rPr lang="en-US" smtClean="0"/>
              <a:pPr/>
              <a:t>‹#›</a:t>
            </a:fld>
            <a:endParaRPr lang="en-US"/>
          </a:p>
        </p:txBody>
      </p:sp>
    </p:spTree>
    <p:extLst>
      <p:ext uri="{BB962C8B-B14F-4D97-AF65-F5344CB8AC3E}">
        <p14:creationId xmlns:p14="http://schemas.microsoft.com/office/powerpoint/2010/main" val="2772509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24C87FB3-305B-42FF-97AF-E8E173281B36}" type="datetimeFigureOut">
              <a:rPr lang="en-US" smtClean="0"/>
              <a:pPr/>
              <a:t>12/10/2014</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1" y="6356352"/>
            <a:ext cx="2133600" cy="365125"/>
          </a:xfrm>
          <a:prstGeom prst="rect">
            <a:avLst/>
          </a:prstGeom>
        </p:spPr>
        <p:txBody>
          <a:bodyPr/>
          <a:lstStyle/>
          <a:p>
            <a:fld id="{1226B8FE-AEB9-480E-A403-99E94B5C8869}" type="slidenum">
              <a:rPr lang="en-US" smtClean="0"/>
              <a:pPr/>
              <a:t>‹#›</a:t>
            </a:fld>
            <a:endParaRPr lang="en-US"/>
          </a:p>
        </p:txBody>
      </p:sp>
    </p:spTree>
    <p:extLst>
      <p:ext uri="{BB962C8B-B14F-4D97-AF65-F5344CB8AC3E}">
        <p14:creationId xmlns:p14="http://schemas.microsoft.com/office/powerpoint/2010/main" val="1214957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p>
            <a:fld id="{24C87FB3-305B-42FF-97AF-E8E173281B36}" type="datetimeFigureOut">
              <a:rPr lang="en-US" smtClean="0"/>
              <a:pPr/>
              <a:t>12/10/2014</a:t>
            </a:fld>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1" y="6356352"/>
            <a:ext cx="2133600" cy="365125"/>
          </a:xfrm>
          <a:prstGeom prst="rect">
            <a:avLst/>
          </a:prstGeom>
        </p:spPr>
        <p:txBody>
          <a:bodyPr/>
          <a:lstStyle/>
          <a:p>
            <a:fld id="{1226B8FE-AEB9-480E-A403-99E94B5C8869}" type="slidenum">
              <a:rPr lang="en-US" smtClean="0"/>
              <a:pPr/>
              <a:t>‹#›</a:t>
            </a:fld>
            <a:endParaRPr lang="en-US"/>
          </a:p>
        </p:txBody>
      </p:sp>
    </p:spTree>
    <p:extLst>
      <p:ext uri="{BB962C8B-B14F-4D97-AF65-F5344CB8AC3E}">
        <p14:creationId xmlns:p14="http://schemas.microsoft.com/office/powerpoint/2010/main" val="1133286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24C87FB3-305B-42FF-97AF-E8E173281B36}" type="datetimeFigureOut">
              <a:rPr lang="en-US" smtClean="0"/>
              <a:pPr/>
              <a:t>12/10/2014</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1" y="6356352"/>
            <a:ext cx="2133600" cy="365125"/>
          </a:xfrm>
          <a:prstGeom prst="rect">
            <a:avLst/>
          </a:prstGeom>
        </p:spPr>
        <p:txBody>
          <a:bodyPr/>
          <a:lstStyle/>
          <a:p>
            <a:fld id="{1226B8FE-AEB9-480E-A403-99E94B5C8869}" type="slidenum">
              <a:rPr lang="en-US" smtClean="0"/>
              <a:pPr/>
              <a:t>‹#›</a:t>
            </a:fld>
            <a:endParaRPr lang="en-US"/>
          </a:p>
        </p:txBody>
      </p:sp>
    </p:spTree>
    <p:extLst>
      <p:ext uri="{BB962C8B-B14F-4D97-AF65-F5344CB8AC3E}">
        <p14:creationId xmlns:p14="http://schemas.microsoft.com/office/powerpoint/2010/main" val="362887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24C87FB3-305B-42FF-97AF-E8E173281B36}" type="datetimeFigureOut">
              <a:rPr lang="en-US" smtClean="0"/>
              <a:pPr/>
              <a:t>12/10/2014</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1" y="6356352"/>
            <a:ext cx="2133600" cy="365125"/>
          </a:xfrm>
          <a:prstGeom prst="rect">
            <a:avLst/>
          </a:prstGeom>
        </p:spPr>
        <p:txBody>
          <a:bodyPr/>
          <a:lstStyle/>
          <a:p>
            <a:fld id="{1226B8FE-AEB9-480E-A403-99E94B5C8869}" type="slidenum">
              <a:rPr lang="en-US" smtClean="0"/>
              <a:pPr/>
              <a:t>‹#›</a:t>
            </a:fld>
            <a:endParaRPr lang="en-US"/>
          </a:p>
        </p:txBody>
      </p:sp>
    </p:spTree>
    <p:extLst>
      <p:ext uri="{BB962C8B-B14F-4D97-AF65-F5344CB8AC3E}">
        <p14:creationId xmlns:p14="http://schemas.microsoft.com/office/powerpoint/2010/main" val="1102069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24C87FB3-305B-42FF-97AF-E8E173281B36}" type="datetimeFigureOut">
              <a:rPr lang="en-US" smtClean="0"/>
              <a:pPr/>
              <a:t>12/10/2014</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1" y="6356352"/>
            <a:ext cx="2133600" cy="365125"/>
          </a:xfrm>
          <a:prstGeom prst="rect">
            <a:avLst/>
          </a:prstGeom>
        </p:spPr>
        <p:txBody>
          <a:bodyPr/>
          <a:lstStyle/>
          <a:p>
            <a:fld id="{1226B8FE-AEB9-480E-A403-99E94B5C8869}" type="slidenum">
              <a:rPr lang="en-US" smtClean="0"/>
              <a:pPr/>
              <a:t>‹#›</a:t>
            </a:fld>
            <a:endParaRPr lang="en-US"/>
          </a:p>
        </p:txBody>
      </p:sp>
    </p:spTree>
    <p:extLst>
      <p:ext uri="{BB962C8B-B14F-4D97-AF65-F5344CB8AC3E}">
        <p14:creationId xmlns:p14="http://schemas.microsoft.com/office/powerpoint/2010/main" val="521136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24C87FB3-305B-42FF-97AF-E8E173281B36}" type="datetimeFigureOut">
              <a:rPr lang="en-US" smtClean="0"/>
              <a:pPr/>
              <a:t>12/10/2014</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1" y="6356352"/>
            <a:ext cx="2133600" cy="365125"/>
          </a:xfrm>
          <a:prstGeom prst="rect">
            <a:avLst/>
          </a:prstGeom>
        </p:spPr>
        <p:txBody>
          <a:bodyPr/>
          <a:lstStyle/>
          <a:p>
            <a:fld id="{1226B8FE-AEB9-480E-A403-99E94B5C8869}" type="slidenum">
              <a:rPr lang="en-US" smtClean="0"/>
              <a:pPr/>
              <a:t>‹#›</a:t>
            </a:fld>
            <a:endParaRPr lang="en-US"/>
          </a:p>
        </p:txBody>
      </p:sp>
    </p:spTree>
    <p:extLst>
      <p:ext uri="{BB962C8B-B14F-4D97-AF65-F5344CB8AC3E}">
        <p14:creationId xmlns:p14="http://schemas.microsoft.com/office/powerpoint/2010/main" val="3501979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O:\Product_SC\Communications\Graphics\Company Logo\HK.SHOP.COM_Logos\HK&amp;Shop.com_Logos\MarketHongKong&amp;Shop.com_SidebySideLogo.png"/>
          <p:cNvPicPr>
            <a:picLocks noChangeAspect="1" noChangeArrowheads="1"/>
          </p:cNvPicPr>
          <p:nvPr userDrawn="1"/>
        </p:nvPicPr>
        <p:blipFill>
          <a:blip r:embed="rId14" cstate="print"/>
          <a:srcRect/>
          <a:stretch>
            <a:fillRect/>
          </a:stretch>
        </p:blipFill>
        <p:spPr bwMode="auto">
          <a:xfrm>
            <a:off x="5829302" y="6477002"/>
            <a:ext cx="3314699" cy="389965"/>
          </a:xfrm>
          <a:prstGeom prst="rect">
            <a:avLst/>
          </a:prstGeom>
          <a:noFill/>
        </p:spPr>
      </p:pic>
    </p:spTree>
    <p:extLst>
      <p:ext uri="{BB962C8B-B14F-4D97-AF65-F5344CB8AC3E}">
        <p14:creationId xmlns:p14="http://schemas.microsoft.com/office/powerpoint/2010/main" val="226590032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jpe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1" y="221382"/>
            <a:ext cx="9144000" cy="1332384"/>
          </a:xfrm>
          <a:prstGeom prst="rect">
            <a:avLst/>
          </a:prstGeom>
        </p:spPr>
        <p:txBody>
          <a:bodyPr lIns="91425" tIns="45713" rIns="91425" bIns="45713">
            <a:normAutofit fontScale="92500"/>
          </a:bodyPr>
          <a:lstStyle/>
          <a:p>
            <a:pPr algn="ctr" defTabSz="914259" eaLnBrk="0" hangingPunct="0">
              <a:defRPr/>
            </a:pPr>
            <a:r>
              <a:rPr lang="zh-TW" altLang="en-US" sz="4100" dirty="0" smtClean="0">
                <a:solidFill>
                  <a:srgbClr val="FFFFFF"/>
                </a:solidFill>
                <a:latin typeface="Calibri" panose="020F0502020204030204" pitchFamily="34" charset="0"/>
                <a:ea typeface="華康儷中黑" panose="020B0509000000000000" pitchFamily="49" charset="-120"/>
                <a:sym typeface="Helvetica Light" charset="0"/>
              </a:rPr>
              <a:t>網路中心開拓無限盈利潛力</a:t>
            </a:r>
            <a:endParaRPr lang="en-US" altLang="zh-TW" sz="4100" dirty="0" smtClean="0">
              <a:solidFill>
                <a:srgbClr val="FFFFFF"/>
              </a:solidFill>
              <a:latin typeface="Calibri" panose="020F0502020204030204" pitchFamily="34" charset="0"/>
              <a:ea typeface="華康儷中黑" panose="020B0509000000000000" pitchFamily="49" charset="-120"/>
              <a:sym typeface="Helvetica Light" charset="0"/>
            </a:endParaRPr>
          </a:p>
          <a:p>
            <a:pPr algn="ctr" defTabSz="914259" eaLnBrk="0" hangingPunct="0">
              <a:defRPr/>
            </a:pPr>
            <a:r>
              <a:rPr lang="en-US" altLang="zh-TW" sz="4100" dirty="0" smtClean="0">
                <a:solidFill>
                  <a:srgbClr val="FFFFFF"/>
                </a:solidFill>
                <a:latin typeface="Calibri" panose="020F0502020204030204" pitchFamily="34" charset="0"/>
                <a:ea typeface="華康儷中黑" panose="020B0509000000000000" pitchFamily="49" charset="-120"/>
                <a:sym typeface="Helvetica Light" charset="0"/>
              </a:rPr>
              <a:t>The </a:t>
            </a:r>
            <a:r>
              <a:rPr lang="en-US" altLang="zh-TW" sz="4100" dirty="0">
                <a:solidFill>
                  <a:srgbClr val="FFFFFF"/>
                </a:solidFill>
                <a:latin typeface="Calibri" panose="020F0502020204030204" pitchFamily="34" charset="0"/>
                <a:ea typeface="華康儷中黑" panose="020B0509000000000000" pitchFamily="49" charset="-120"/>
                <a:sym typeface="Helvetica Light" charset="0"/>
              </a:rPr>
              <a:t>Profitable Possibilities with </a:t>
            </a:r>
            <a:r>
              <a:rPr lang="en-US" altLang="zh-TW" sz="4100" dirty="0" err="1" smtClean="0">
                <a:solidFill>
                  <a:srgbClr val="FFFFFF"/>
                </a:solidFill>
                <a:latin typeface="Calibri" panose="020F0502020204030204" pitchFamily="34" charset="0"/>
                <a:ea typeface="華康儷中黑" panose="020B0509000000000000" pitchFamily="49" charset="-120"/>
                <a:sym typeface="Helvetica Light" charset="0"/>
              </a:rPr>
              <a:t>WebCenters</a:t>
            </a:r>
            <a:endParaRPr kumimoji="0" lang="en-US" altLang="zh-TW" sz="4100" dirty="0">
              <a:solidFill>
                <a:srgbClr val="FFFFFF"/>
              </a:solidFill>
              <a:latin typeface="Calibri" panose="020F0502020204030204" pitchFamily="34" charset="0"/>
              <a:ea typeface="華康儷中黑" panose="020B0509000000000000" pitchFamily="49" charset="-120"/>
              <a:sym typeface="Helvetica Light" charset="0"/>
            </a:endParaRPr>
          </a:p>
        </p:txBody>
      </p:sp>
      <p:sp>
        <p:nvSpPr>
          <p:cNvPr id="10" name="Text Box 6"/>
          <p:cNvSpPr txBox="1">
            <a:spLocks noChangeArrowheads="1"/>
          </p:cNvSpPr>
          <p:nvPr/>
        </p:nvSpPr>
        <p:spPr bwMode="auto">
          <a:xfrm>
            <a:off x="-226132" y="2057400"/>
            <a:ext cx="5998594" cy="1138759"/>
          </a:xfrm>
          <a:prstGeom prst="rect">
            <a:avLst/>
          </a:prstGeom>
          <a:noFill/>
          <a:ln w="9525">
            <a:noFill/>
            <a:miter lim="800000"/>
            <a:headEnd/>
            <a:tailEnd/>
          </a:ln>
          <a:effectLst/>
        </p:spPr>
        <p:txBody>
          <a:bodyPr wrap="square" lIns="91425" tIns="45713" rIns="91425" bIns="45713">
            <a:spAutoFit/>
          </a:bodyPr>
          <a:lstStyle/>
          <a:p>
            <a:pPr algn="ctr" defTabSz="914259" fontAlgn="auto">
              <a:spcBef>
                <a:spcPct val="50000"/>
              </a:spcBef>
              <a:spcAft>
                <a:spcPts val="0"/>
              </a:spcAft>
              <a:defRPr/>
            </a:pPr>
            <a:r>
              <a:rPr kumimoji="0" lang="en-US" altLang="zh-TW" sz="6800" b="1" dirty="0" smtClean="0">
                <a:solidFill>
                  <a:srgbClr val="33CCFF"/>
                </a:solidFill>
                <a:latin typeface="Calibri"/>
                <a:ea typeface="MS PGothic" pitchFamily="34" charset="-128"/>
                <a:sym typeface="Helvetica Light" charset="0"/>
              </a:rPr>
              <a:t>Frances Siu</a:t>
            </a:r>
            <a:endParaRPr kumimoji="0" lang="en-US" sz="6800" b="1" dirty="0">
              <a:solidFill>
                <a:srgbClr val="33CCFF"/>
              </a:solidFill>
              <a:latin typeface="Calibri"/>
              <a:ea typeface="MS PGothic" pitchFamily="34" charset="-128"/>
              <a:sym typeface="Helvetica Light" charset="0"/>
            </a:endParaRPr>
          </a:p>
        </p:txBody>
      </p:sp>
      <p:sp>
        <p:nvSpPr>
          <p:cNvPr id="11" name="Text Box 6"/>
          <p:cNvSpPr txBox="1">
            <a:spLocks noChangeArrowheads="1"/>
          </p:cNvSpPr>
          <p:nvPr/>
        </p:nvSpPr>
        <p:spPr bwMode="auto">
          <a:xfrm>
            <a:off x="-417442" y="3039084"/>
            <a:ext cx="5903842" cy="1261870"/>
          </a:xfrm>
          <a:prstGeom prst="rect">
            <a:avLst/>
          </a:prstGeom>
          <a:noFill/>
          <a:ln w="9525">
            <a:noFill/>
            <a:miter lim="800000"/>
            <a:headEnd/>
            <a:tailEnd/>
          </a:ln>
          <a:effectLst/>
        </p:spPr>
        <p:txBody>
          <a:bodyPr wrap="square" lIns="91425" tIns="45713" rIns="91425" bIns="45713">
            <a:spAutoFit/>
          </a:bodyPr>
          <a:lstStyle/>
          <a:p>
            <a:pPr algn="ctr" defTabSz="914259" fontAlgn="auto">
              <a:spcBef>
                <a:spcPts val="1200"/>
              </a:spcBef>
              <a:spcAft>
                <a:spcPts val="0"/>
              </a:spcAft>
              <a:defRPr/>
            </a:pPr>
            <a:r>
              <a:rPr kumimoji="0" lang="zh-TW" altLang="en-US" sz="4400" dirty="0">
                <a:solidFill>
                  <a:prstClr val="white"/>
                </a:solidFill>
                <a:latin typeface="華康儷中黑" pitchFamily="49" charset="-120"/>
                <a:ea typeface="華康儷中黑" pitchFamily="49" charset="-120"/>
                <a:sym typeface="Helvetica Light" charset="0"/>
              </a:rPr>
              <a:t>專業經理級</a:t>
            </a:r>
            <a:r>
              <a:rPr kumimoji="0" lang="en-US" altLang="zh-TW" sz="3600" dirty="0">
                <a:solidFill>
                  <a:prstClr val="white"/>
                </a:solidFill>
                <a:latin typeface="華康儷中黑" pitchFamily="49" charset="-120"/>
                <a:ea typeface="華康儷中黑" pitchFamily="49" charset="-120"/>
                <a:sym typeface="Helvetica Light" charset="0"/>
              </a:rPr>
              <a:t/>
            </a:r>
            <a:br>
              <a:rPr kumimoji="0" lang="en-US" altLang="zh-TW" sz="3600" dirty="0">
                <a:solidFill>
                  <a:prstClr val="white"/>
                </a:solidFill>
                <a:latin typeface="華康儷中黑" pitchFamily="49" charset="-120"/>
                <a:ea typeface="華康儷中黑" pitchFamily="49" charset="-120"/>
                <a:sym typeface="Helvetica Light" charset="0"/>
              </a:rPr>
            </a:br>
            <a:r>
              <a:rPr kumimoji="0" lang="en-US" sz="3200" b="1" dirty="0">
                <a:solidFill>
                  <a:prstClr val="white"/>
                </a:solidFill>
                <a:latin typeface="Calibri"/>
                <a:ea typeface="MS PGothic" pitchFamily="34" charset="-128"/>
                <a:sym typeface="Helvetica Light" charset="0"/>
              </a:rPr>
              <a:t>Professional Coordinator </a:t>
            </a:r>
          </a:p>
        </p:txBody>
      </p:sp>
      <p:sp>
        <p:nvSpPr>
          <p:cNvPr id="17" name="Text Box 6"/>
          <p:cNvSpPr txBox="1">
            <a:spLocks noChangeArrowheads="1"/>
          </p:cNvSpPr>
          <p:nvPr/>
        </p:nvSpPr>
        <p:spPr bwMode="auto">
          <a:xfrm>
            <a:off x="-304858" y="4085823"/>
            <a:ext cx="5638858" cy="834357"/>
          </a:xfrm>
          <a:prstGeom prst="rect">
            <a:avLst/>
          </a:prstGeom>
          <a:noFill/>
          <a:ln w="9525">
            <a:noFill/>
            <a:miter lim="800000"/>
            <a:headEnd/>
            <a:tailEnd/>
          </a:ln>
          <a:effectLst/>
        </p:spPr>
        <p:txBody>
          <a:bodyPr wrap="square" lIns="64288" tIns="32144" rIns="64288" bIns="32144">
            <a:spAutoFit/>
          </a:bodyPr>
          <a:lstStyle/>
          <a:p>
            <a:pPr algn="ctr" defTabSz="914259" fontAlgn="auto">
              <a:spcBef>
                <a:spcPts val="0"/>
              </a:spcBef>
              <a:spcAft>
                <a:spcPts val="0"/>
              </a:spcAft>
              <a:defRPr/>
            </a:pPr>
            <a:r>
              <a:rPr kumimoji="0" lang="zh-TW" altLang="en-US" sz="2500" dirty="0">
                <a:solidFill>
                  <a:prstClr val="white"/>
                </a:solidFill>
                <a:latin typeface="Calibri"/>
                <a:ea typeface="華康儷中黑" pitchFamily="49" charset="-120"/>
                <a:sym typeface="Helvetica Light" charset="0"/>
              </a:rPr>
              <a:t>四個佣金週期共賺取</a:t>
            </a:r>
            <a:r>
              <a:rPr kumimoji="0" lang="en-US" altLang="en-US" sz="2500" dirty="0">
                <a:solidFill>
                  <a:prstClr val="white"/>
                </a:solidFill>
                <a:latin typeface="Calibri"/>
                <a:ea typeface="華康儷中黑" pitchFamily="49" charset="-120"/>
                <a:sym typeface="Helvetica Light" charset="0"/>
              </a:rPr>
              <a:t>HK$34,500</a:t>
            </a:r>
          </a:p>
          <a:p>
            <a:pPr algn="ctr" defTabSz="914259" fontAlgn="auto">
              <a:spcBef>
                <a:spcPts val="0"/>
              </a:spcBef>
              <a:spcAft>
                <a:spcPts val="0"/>
              </a:spcAft>
              <a:defRPr/>
            </a:pPr>
            <a:r>
              <a:rPr kumimoji="0" lang="en-US" sz="2500" dirty="0">
                <a:solidFill>
                  <a:prstClr val="white"/>
                </a:solidFill>
                <a:latin typeface="Calibri"/>
                <a:ea typeface="MS PGothic" pitchFamily="34" charset="-128"/>
                <a:sym typeface="Helvetica Light" charset="0"/>
              </a:rPr>
              <a:t>HK$34,500 in 4 Commission weeks</a:t>
            </a:r>
          </a:p>
        </p:txBody>
      </p:sp>
      <p:sp>
        <p:nvSpPr>
          <p:cNvPr id="8" name="TextBox 7"/>
          <p:cNvSpPr txBox="1"/>
          <p:nvPr/>
        </p:nvSpPr>
        <p:spPr>
          <a:xfrm>
            <a:off x="1" y="6096001"/>
            <a:ext cx="7467600" cy="707886"/>
          </a:xfrm>
          <a:prstGeom prst="rect">
            <a:avLst/>
          </a:prstGeom>
          <a:noFill/>
        </p:spPr>
        <p:txBody>
          <a:bodyPr wrap="square" rtlCol="0">
            <a:spAutoFit/>
          </a:bodyPr>
          <a:lstStyle/>
          <a:p>
            <a:r>
              <a:rPr lang="zh-TW" altLang="en-US" sz="800" dirty="0"/>
              <a:t>本簡報中提到的收入等級純屬舉例說明，無意代表美安香</a:t>
            </a:r>
            <a:r>
              <a:rPr lang="zh-TW" altLang="en-US" sz="800" dirty="0" smtClean="0"/>
              <a:t>港超連鎖店主的</a:t>
            </a:r>
            <a:r>
              <a:rPr lang="zh-TW" altLang="en-US" sz="800" dirty="0"/>
              <a:t>一般收入，也無意表示任何超連鎖店主皆可賺取同等收入。美安香港超連鎖店主的成功與否，取決於其在發展事業時的努力、才能與投入程度。</a:t>
            </a:r>
            <a:r>
              <a:rPr lang="en-US" sz="800" b="1" dirty="0"/>
              <a:t>The income levels mentioned in the following presentation are for illustration purposes only. They are not intended to represent the income of a typical Market Hong Kong </a:t>
            </a:r>
            <a:r>
              <a:rPr lang="en-US" altLang="zh-TW" sz="800" b="1" dirty="0" err="1" smtClean="0"/>
              <a:t>UnFranchise</a:t>
            </a:r>
            <a:r>
              <a:rPr lang="en-US" altLang="zh-TW" sz="800" b="1" dirty="0" smtClean="0"/>
              <a:t> Owner</a:t>
            </a:r>
            <a:r>
              <a:rPr lang="en-US" sz="800" b="1" dirty="0" smtClean="0"/>
              <a:t>, </a:t>
            </a:r>
            <a:r>
              <a:rPr lang="en-US" sz="800" b="1" dirty="0"/>
              <a:t>nor </a:t>
            </a:r>
            <a:r>
              <a:rPr lang="en-US" sz="800" b="1" dirty="0" smtClean="0"/>
              <a:t>are </a:t>
            </a:r>
            <a:r>
              <a:rPr lang="en-US" sz="800" b="1" dirty="0"/>
              <a:t>they intended to represent that any given Independent </a:t>
            </a:r>
            <a:r>
              <a:rPr lang="en-US" altLang="zh-TW" sz="800" b="1" dirty="0" err="1"/>
              <a:t>UnFranchise</a:t>
            </a:r>
            <a:r>
              <a:rPr lang="en-US" altLang="zh-TW" sz="800" b="1" dirty="0"/>
              <a:t> Owner</a:t>
            </a:r>
            <a:r>
              <a:rPr lang="en-US" sz="800" b="1" dirty="0" smtClean="0"/>
              <a:t> </a:t>
            </a:r>
            <a:r>
              <a:rPr lang="en-US" sz="800" b="1" dirty="0"/>
              <a:t>will earn income in that amount. The success of any Market Hong Kong Independent </a:t>
            </a:r>
            <a:r>
              <a:rPr lang="en-US" altLang="zh-TW" sz="800" b="1" dirty="0" err="1"/>
              <a:t>UnFranchise</a:t>
            </a:r>
            <a:r>
              <a:rPr lang="en-US" altLang="zh-TW" sz="800" b="1" dirty="0"/>
              <a:t> Owner</a:t>
            </a:r>
            <a:r>
              <a:rPr lang="en-US" sz="800" b="1" dirty="0" smtClean="0"/>
              <a:t> </a:t>
            </a:r>
            <a:r>
              <a:rPr lang="en-US" sz="800" b="1" dirty="0"/>
              <a:t>will depend upon the amount of hard work, talent, and dedication which he or she devotes to building his or her Market Hong Kong Business.</a:t>
            </a:r>
            <a:endParaRPr lang="en-US" sz="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7082" y="1442137"/>
            <a:ext cx="2817718" cy="4117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30179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1077" y="94790"/>
            <a:ext cx="1235834" cy="739356"/>
          </a:xfrm>
          <a:prstGeom prst="rect">
            <a:avLst/>
          </a:prstGeom>
        </p:spPr>
      </p:pic>
      <p:sp>
        <p:nvSpPr>
          <p:cNvPr id="5" name="Title 1"/>
          <p:cNvSpPr>
            <a:spLocks noGrp="1"/>
          </p:cNvSpPr>
          <p:nvPr>
            <p:ph type="title"/>
          </p:nvPr>
        </p:nvSpPr>
        <p:spPr>
          <a:xfrm>
            <a:off x="422076" y="3"/>
            <a:ext cx="9026724" cy="815187"/>
          </a:xfrm>
        </p:spPr>
        <p:txBody>
          <a:bodyPr/>
          <a:lstStyle/>
          <a:p>
            <a:r>
              <a:rPr lang="zh-TW" altLang="en-US" sz="3600" dirty="0">
                <a:latin typeface="華康儷中黑" panose="020B0509000000000000" pitchFamily="49" charset="-120"/>
                <a:ea typeface="華康儷中黑" panose="020B0509000000000000" pitchFamily="49" charset="-120"/>
              </a:rPr>
              <a:t>步驟</a:t>
            </a:r>
            <a:r>
              <a:rPr lang="en-US" altLang="zh-TW" sz="3600" dirty="0"/>
              <a:t>2</a:t>
            </a:r>
            <a:r>
              <a:rPr lang="en-US" altLang="zh-TW" sz="3600" dirty="0">
                <a:latin typeface="華康儷中黑" panose="020B0509000000000000" pitchFamily="49" charset="-120"/>
                <a:ea typeface="華康儷中黑" panose="020B0509000000000000" pitchFamily="49" charset="-120"/>
              </a:rPr>
              <a:t>: </a:t>
            </a:r>
            <a:r>
              <a:rPr lang="zh-TW" altLang="en-US" sz="3600" dirty="0">
                <a:latin typeface="華康儷中黑" panose="020B0509000000000000" pitchFamily="49" charset="-120"/>
                <a:ea typeface="華康儷中黑" panose="020B0509000000000000" pitchFamily="49" charset="-120"/>
              </a:rPr>
              <a:t>規</a:t>
            </a:r>
            <a:r>
              <a:rPr lang="zh-TW" altLang="en-US" sz="3600" dirty="0" smtClean="0">
                <a:latin typeface="華康儷中黑" panose="020B0509000000000000" pitchFamily="49" charset="-120"/>
                <a:ea typeface="華康儷中黑" panose="020B0509000000000000" pitchFamily="49" charset="-120"/>
              </a:rPr>
              <a:t>畫、找</a:t>
            </a:r>
            <a:r>
              <a:rPr lang="zh-TW" altLang="en-US" sz="3600" dirty="0">
                <a:latin typeface="華康儷中黑" panose="020B0509000000000000" pitchFamily="49" charset="-120"/>
                <a:ea typeface="華康儷中黑" panose="020B0509000000000000" pitchFamily="49" charset="-120"/>
              </a:rPr>
              <a:t>出一個合格的名</a:t>
            </a:r>
            <a:r>
              <a:rPr lang="zh-TW" altLang="en-US" sz="3600" dirty="0" smtClean="0">
                <a:latin typeface="華康儷中黑" panose="020B0509000000000000" pitchFamily="49" charset="-120"/>
                <a:ea typeface="華康儷中黑" panose="020B0509000000000000" pitchFamily="49" charset="-120"/>
              </a:rPr>
              <a:t>單</a:t>
            </a:r>
            <a:r>
              <a:rPr lang="en-US" altLang="zh-TW" dirty="0" smtClean="0"/>
              <a:t/>
            </a:r>
            <a:br>
              <a:rPr lang="en-US" altLang="zh-TW" dirty="0" smtClean="0"/>
            </a:br>
            <a:r>
              <a:rPr lang="en-US" sz="3000" dirty="0" smtClean="0"/>
              <a:t>Step 2: craft &amp; qualify a nameslist</a:t>
            </a:r>
            <a:endParaRPr lang="en-US" sz="3000" dirty="0"/>
          </a:p>
        </p:txBody>
      </p:sp>
      <p:sp>
        <p:nvSpPr>
          <p:cNvPr id="6" name="TextBox 5"/>
          <p:cNvSpPr txBox="1"/>
          <p:nvPr/>
        </p:nvSpPr>
        <p:spPr>
          <a:xfrm>
            <a:off x="1371600" y="2028884"/>
            <a:ext cx="1942106" cy="4524316"/>
          </a:xfrm>
          <a:prstGeom prst="rect">
            <a:avLst/>
          </a:prstGeom>
          <a:noFill/>
        </p:spPr>
        <p:txBody>
          <a:bodyPr wrap="square" rtlCol="0">
            <a:spAutoFit/>
          </a:bodyPr>
          <a:lstStyle/>
          <a:p>
            <a:pPr marL="285750" indent="-285750" algn="l">
              <a:buFont typeface="Arial"/>
              <a:buChar char="•"/>
            </a:pPr>
            <a:r>
              <a:rPr lang="en-US" dirty="0" smtClean="0"/>
              <a:t>Accountants</a:t>
            </a:r>
          </a:p>
          <a:p>
            <a:pPr marL="285750" indent="-285750" algn="l">
              <a:buFont typeface="Arial"/>
              <a:buChar char="•"/>
            </a:pPr>
            <a:r>
              <a:rPr lang="en-US" dirty="0" smtClean="0"/>
              <a:t>Restaurants</a:t>
            </a:r>
          </a:p>
          <a:p>
            <a:pPr marL="285750" indent="-285750" algn="l">
              <a:buFont typeface="Arial"/>
              <a:buChar char="•"/>
            </a:pPr>
            <a:r>
              <a:rPr lang="en-US" dirty="0" smtClean="0"/>
              <a:t>Contractors</a:t>
            </a:r>
          </a:p>
          <a:p>
            <a:pPr marL="285750" indent="-285750" algn="l">
              <a:buFont typeface="Arial"/>
              <a:buChar char="•"/>
            </a:pPr>
            <a:r>
              <a:rPr lang="en-US" dirty="0" smtClean="0"/>
              <a:t>Lawyers</a:t>
            </a:r>
          </a:p>
          <a:p>
            <a:pPr marL="285750" indent="-285750" algn="l">
              <a:buFont typeface="Arial"/>
              <a:buChar char="•"/>
            </a:pPr>
            <a:r>
              <a:rPr lang="en-US" dirty="0" smtClean="0"/>
              <a:t>Gyms</a:t>
            </a:r>
          </a:p>
          <a:p>
            <a:pPr marL="285750" indent="-285750" algn="l">
              <a:buFont typeface="Arial"/>
              <a:buChar char="•"/>
            </a:pPr>
            <a:r>
              <a:rPr lang="en-US" dirty="0" smtClean="0"/>
              <a:t>Salons</a:t>
            </a:r>
          </a:p>
          <a:p>
            <a:pPr marL="285750" indent="-285750" algn="l">
              <a:buFont typeface="Arial"/>
              <a:buChar char="•"/>
            </a:pPr>
            <a:r>
              <a:rPr lang="en-US" dirty="0" smtClean="0"/>
              <a:t>Car Detailers</a:t>
            </a:r>
          </a:p>
          <a:p>
            <a:pPr marL="285750" indent="-285750" algn="l">
              <a:buFont typeface="Arial"/>
              <a:buChar char="•"/>
            </a:pPr>
            <a:r>
              <a:rPr lang="en-US" dirty="0" smtClean="0"/>
              <a:t>Dentists</a:t>
            </a:r>
          </a:p>
          <a:p>
            <a:pPr marL="285750" indent="-285750" algn="l">
              <a:buFont typeface="Arial"/>
              <a:buChar char="•"/>
            </a:pPr>
            <a:r>
              <a:rPr lang="en-US" dirty="0" smtClean="0"/>
              <a:t>Doctors</a:t>
            </a:r>
          </a:p>
          <a:p>
            <a:pPr marL="285750" indent="-285750" algn="l">
              <a:buFont typeface="Arial"/>
              <a:buChar char="•"/>
            </a:pPr>
            <a:r>
              <a:rPr lang="en-US" dirty="0" smtClean="0"/>
              <a:t>Landscapers</a:t>
            </a:r>
          </a:p>
          <a:p>
            <a:pPr marL="285750" indent="-285750" algn="l">
              <a:buFont typeface="Arial"/>
              <a:buChar char="•"/>
            </a:pPr>
            <a:r>
              <a:rPr lang="en-US" dirty="0" smtClean="0"/>
              <a:t>Retail Shops</a:t>
            </a:r>
          </a:p>
          <a:p>
            <a:pPr marL="285750" indent="-285750" algn="l">
              <a:buFont typeface="Arial"/>
              <a:buChar char="•"/>
            </a:pPr>
            <a:r>
              <a:rPr lang="en-US" dirty="0" smtClean="0"/>
              <a:t>Organizations</a:t>
            </a:r>
          </a:p>
          <a:p>
            <a:pPr marL="285750" indent="-285750" algn="l">
              <a:buFont typeface="Arial"/>
              <a:buChar char="•"/>
            </a:pPr>
            <a:r>
              <a:rPr lang="en-US" dirty="0" smtClean="0"/>
              <a:t>Churches</a:t>
            </a:r>
          </a:p>
          <a:p>
            <a:pPr marL="285750" indent="-285750" algn="l">
              <a:buFont typeface="Arial"/>
              <a:buChar char="•"/>
            </a:pPr>
            <a:r>
              <a:rPr lang="en-US" dirty="0" smtClean="0"/>
              <a:t>More!</a:t>
            </a:r>
          </a:p>
          <a:p>
            <a:pPr algn="l"/>
            <a:endParaRPr lang="en-US" dirty="0" smtClean="0">
              <a:solidFill>
                <a:prstClr val="black"/>
              </a:solidFill>
            </a:endParaRPr>
          </a:p>
          <a:p>
            <a:pPr marL="285750" indent="-285750" algn="l">
              <a:buFont typeface="Arial"/>
              <a:buChar char="•"/>
            </a:pPr>
            <a:endParaRPr lang="en-US" dirty="0" smtClean="0">
              <a:solidFill>
                <a:prstClr val="black"/>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4059172100"/>
              </p:ext>
            </p:extLst>
          </p:nvPr>
        </p:nvGraphicFramePr>
        <p:xfrm>
          <a:off x="3124200" y="1905000"/>
          <a:ext cx="5782705" cy="4678662"/>
        </p:xfrm>
        <a:graphic>
          <a:graphicData uri="http://schemas.openxmlformats.org/drawingml/2006/table">
            <a:tbl>
              <a:tblPr firstRow="1" bandRow="1">
                <a:tableStyleId>{F2DE63D5-997A-4646-A377-4702673A728D}</a:tableStyleId>
              </a:tblPr>
              <a:tblGrid>
                <a:gridCol w="1143000"/>
                <a:gridCol w="978729"/>
                <a:gridCol w="1188997"/>
                <a:gridCol w="1046317"/>
                <a:gridCol w="1425662"/>
              </a:tblGrid>
              <a:tr h="922655">
                <a:tc>
                  <a:txBody>
                    <a:bodyPr/>
                    <a:lstStyle/>
                    <a:p>
                      <a:r>
                        <a:rPr lang="zh-TW" altLang="en-US" sz="1400" dirty="0" smtClean="0"/>
                        <a:t>是否為業主？ </a:t>
                      </a:r>
                    </a:p>
                    <a:p>
                      <a:r>
                        <a:rPr lang="en-US" sz="1400" dirty="0" smtClean="0"/>
                        <a:t>Owns</a:t>
                      </a:r>
                      <a:r>
                        <a:rPr lang="en-US" sz="1400" baseline="0" dirty="0" smtClean="0"/>
                        <a:t> a Business?</a:t>
                      </a:r>
                      <a:endParaRPr lang="en-US" sz="1400" b="0" dirty="0">
                        <a:latin typeface="Arial Narrow"/>
                        <a:cs typeface="Arial Narrow"/>
                      </a:endParaRPr>
                    </a:p>
                  </a:txBody>
                  <a:tcPr marL="68580" marR="68580"/>
                </a:tc>
                <a:tc>
                  <a:txBody>
                    <a:bodyPr/>
                    <a:lstStyle/>
                    <a:p>
                      <a:r>
                        <a:rPr lang="zh-TW" altLang="en-US" sz="1400" dirty="0" smtClean="0"/>
                        <a:t>在一家企業工作</a:t>
                      </a:r>
                      <a:r>
                        <a:rPr lang="en-US" altLang="zh-TW" sz="1400" dirty="0" smtClean="0"/>
                        <a:t>?</a:t>
                      </a:r>
                    </a:p>
                    <a:p>
                      <a:r>
                        <a:rPr lang="en-US" sz="1400" dirty="0" smtClean="0"/>
                        <a:t>Works for a</a:t>
                      </a:r>
                      <a:r>
                        <a:rPr lang="en-US" sz="1400" baseline="0" dirty="0" smtClean="0"/>
                        <a:t> Business?</a:t>
                      </a:r>
                      <a:endParaRPr lang="en-US" sz="1400" b="0" dirty="0">
                        <a:latin typeface="Arial Narrow"/>
                        <a:cs typeface="Arial Narrow"/>
                      </a:endParaRPr>
                    </a:p>
                  </a:txBody>
                  <a:tcPr marL="68580" marR="68580"/>
                </a:tc>
                <a:tc>
                  <a:txBody>
                    <a:bodyPr/>
                    <a:lstStyle/>
                    <a:p>
                      <a:r>
                        <a:rPr lang="zh-TW" altLang="en-US" sz="1400" dirty="0" smtClean="0"/>
                        <a:t>有業務來往？ </a:t>
                      </a:r>
                    </a:p>
                    <a:p>
                      <a:r>
                        <a:rPr lang="en-US" sz="1400" dirty="0" smtClean="0"/>
                        <a:t>You Do </a:t>
                      </a:r>
                      <a:r>
                        <a:rPr lang="en-US" sz="1400" baseline="0" dirty="0" smtClean="0"/>
                        <a:t>Business with?</a:t>
                      </a:r>
                      <a:endParaRPr lang="en-US" sz="1400" b="0" dirty="0">
                        <a:latin typeface="Arial Narrow"/>
                        <a:cs typeface="Arial Narrow"/>
                      </a:endParaRPr>
                    </a:p>
                  </a:txBody>
                  <a:tcPr marL="68580" marR="68580"/>
                </a:tc>
                <a:tc>
                  <a:txBody>
                    <a:bodyPr/>
                    <a:lstStyle/>
                    <a:p>
                      <a:r>
                        <a:rPr lang="zh-TW" altLang="en-US" sz="1400" dirty="0" smtClean="0"/>
                        <a:t>交友廣泛？</a:t>
                      </a:r>
                      <a:endParaRPr lang="en-US" altLang="zh-TW" sz="1400" dirty="0" smtClean="0"/>
                    </a:p>
                    <a:p>
                      <a:r>
                        <a:rPr lang="en-US" sz="1400" dirty="0" smtClean="0"/>
                        <a:t>Is Well</a:t>
                      </a:r>
                      <a:r>
                        <a:rPr lang="en-US" sz="1400" baseline="0" dirty="0" smtClean="0"/>
                        <a:t> Connected?</a:t>
                      </a:r>
                      <a:endParaRPr lang="en-US" sz="1400" b="0" dirty="0">
                        <a:latin typeface="Arial Narrow"/>
                        <a:cs typeface="Arial Narrow"/>
                      </a:endParaRPr>
                    </a:p>
                  </a:txBody>
                  <a:tcPr marL="68580" marR="68580"/>
                </a:tc>
                <a:tc>
                  <a:txBody>
                    <a:bodyPr/>
                    <a:lstStyle/>
                    <a:p>
                      <a:r>
                        <a:rPr lang="zh-TW" altLang="en-US" sz="1400" dirty="0" smtClean="0"/>
                        <a:t>需要進一步了解的内容</a:t>
                      </a:r>
                    </a:p>
                    <a:p>
                      <a:r>
                        <a:rPr lang="en-US" sz="1400" dirty="0" smtClean="0"/>
                        <a:t>You want to get to know?</a:t>
                      </a:r>
                      <a:endParaRPr lang="en-US" sz="1400" b="0" dirty="0">
                        <a:latin typeface="Arial Narrow"/>
                        <a:cs typeface="Arial Narrow"/>
                      </a:endParaRPr>
                    </a:p>
                  </a:txBody>
                  <a:tcPr marL="68580" marR="68580"/>
                </a:tc>
              </a:tr>
              <a:tr h="586737">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r>
              <a:tr h="586737">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r>
              <a:tr h="586737">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r>
              <a:tr h="586737">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r>
              <a:tr h="586737">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r>
              <a:tr h="586737">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c>
                  <a:txBody>
                    <a:bodyPr/>
                    <a:lstStyle/>
                    <a:p>
                      <a:endParaRPr lang="en-US" sz="1200" b="0" dirty="0">
                        <a:latin typeface="Arial Narrow"/>
                        <a:cs typeface="Arial Narrow"/>
                      </a:endParaRPr>
                    </a:p>
                  </a:txBody>
                  <a:tcPr marL="68580" marR="68580"/>
                </a:tc>
              </a:tr>
            </a:tbl>
          </a:graphicData>
        </a:graphic>
      </p:graphicFrame>
      <p:sp>
        <p:nvSpPr>
          <p:cNvPr id="3" name="TextBox 2"/>
          <p:cNvSpPr txBox="1"/>
          <p:nvPr/>
        </p:nvSpPr>
        <p:spPr>
          <a:xfrm>
            <a:off x="-48505" y="983159"/>
            <a:ext cx="9192505" cy="769441"/>
          </a:xfrm>
          <a:prstGeom prst="rect">
            <a:avLst/>
          </a:prstGeom>
          <a:noFill/>
        </p:spPr>
        <p:txBody>
          <a:bodyPr wrap="square" rtlCol="0">
            <a:spAutoFit/>
          </a:bodyPr>
          <a:lstStyle/>
          <a:p>
            <a:pPr algn="ctr"/>
            <a:r>
              <a:rPr lang="zh-TW" altLang="en-US" sz="2200" dirty="0">
                <a:latin typeface="華康儷中黑" panose="020B0509000000000000" pitchFamily="49" charset="-120"/>
                <a:ea typeface="華康儷中黑" panose="020B0509000000000000" pitchFamily="49" charset="-120"/>
              </a:rPr>
              <a:t>你可以在 </a:t>
            </a:r>
            <a:r>
              <a:rPr lang="en-US" sz="2200" dirty="0">
                <a:ea typeface="華康儷中黑" panose="020B0509000000000000" pitchFamily="49" charset="-120"/>
              </a:rPr>
              <a:t>unfranchisetraining.com</a:t>
            </a:r>
            <a:r>
              <a:rPr lang="en-US" sz="2200" dirty="0">
                <a:latin typeface="華康儷中黑" panose="020B0509000000000000" pitchFamily="49" charset="-120"/>
                <a:ea typeface="華康儷中黑" panose="020B0509000000000000" pitchFamily="49" charset="-120"/>
              </a:rPr>
              <a:t> </a:t>
            </a:r>
            <a:r>
              <a:rPr lang="zh-TW" altLang="en-US" sz="2200" dirty="0">
                <a:latin typeface="華康儷中黑" panose="020B0509000000000000" pitchFamily="49" charset="-120"/>
                <a:ea typeface="華康儷中黑" panose="020B0509000000000000" pitchFamily="49" charset="-120"/>
              </a:rPr>
              <a:t>下載網路中心起步指南 </a:t>
            </a:r>
          </a:p>
          <a:p>
            <a:pPr algn="ctr"/>
            <a:r>
              <a:rPr lang="en-US" sz="2200" dirty="0" smtClean="0"/>
              <a:t>Available in the WebCenters Getting Started Guide on </a:t>
            </a:r>
            <a:r>
              <a:rPr lang="en-US" sz="2200" u="sng" dirty="0" smtClean="0">
                <a:solidFill>
                  <a:schemeClr val="accent1"/>
                </a:solidFill>
              </a:rPr>
              <a:t>www.mawc411.com </a:t>
            </a:r>
            <a:endParaRPr lang="en-US" sz="2200" u="sng" dirty="0">
              <a:solidFill>
                <a:schemeClr val="accent1"/>
              </a:solidFill>
            </a:endParaRPr>
          </a:p>
        </p:txBody>
      </p:sp>
      <p:sp>
        <p:nvSpPr>
          <p:cNvPr id="7" name="TextBox 6"/>
          <p:cNvSpPr txBox="1"/>
          <p:nvPr/>
        </p:nvSpPr>
        <p:spPr>
          <a:xfrm>
            <a:off x="0" y="2057400"/>
            <a:ext cx="1577550" cy="4524316"/>
          </a:xfrm>
          <a:prstGeom prst="rect">
            <a:avLst/>
          </a:prstGeom>
          <a:noFill/>
        </p:spPr>
        <p:txBody>
          <a:bodyPr wrap="square" rtlCol="0">
            <a:spAutoFit/>
          </a:bodyPr>
          <a:lstStyle/>
          <a:p>
            <a:pPr marL="214313" indent="-214313">
              <a:buFont typeface="Arial"/>
              <a:buChar char="•"/>
            </a:pPr>
            <a:r>
              <a:rPr lang="zh-TW" altLang="en-US" dirty="0" smtClean="0">
                <a:latin typeface="華康儷中黑" panose="020B0509000000000000" pitchFamily="49" charset="-120"/>
                <a:ea typeface="華康儷中黑" panose="020B0509000000000000" pitchFamily="49" charset="-120"/>
              </a:rPr>
              <a:t>會計師</a:t>
            </a:r>
            <a:endParaRPr lang="en-US" altLang="zh-TW" dirty="0" smtClean="0">
              <a:latin typeface="華康儷中黑" panose="020B0509000000000000" pitchFamily="49" charset="-120"/>
              <a:ea typeface="華康儷中黑" panose="020B0509000000000000" pitchFamily="49" charset="-120"/>
            </a:endParaRPr>
          </a:p>
          <a:p>
            <a:pPr marL="214313" indent="-214313">
              <a:buFont typeface="Arial"/>
              <a:buChar char="•"/>
            </a:pPr>
            <a:r>
              <a:rPr lang="zh-TW" altLang="en-US" dirty="0" smtClean="0">
                <a:latin typeface="華康儷中黑" panose="020B0509000000000000" pitchFamily="49" charset="-120"/>
                <a:ea typeface="華康儷中黑" panose="020B0509000000000000" pitchFamily="49" charset="-120"/>
              </a:rPr>
              <a:t>餐館</a:t>
            </a:r>
            <a:endParaRPr lang="zh-TW" altLang="en-US" dirty="0">
              <a:latin typeface="華康儷中黑" panose="020B0509000000000000" pitchFamily="49" charset="-120"/>
              <a:ea typeface="華康儷中黑" panose="020B0509000000000000" pitchFamily="49" charset="-120"/>
            </a:endParaRPr>
          </a:p>
          <a:p>
            <a:pPr marL="214313" indent="-214313">
              <a:buFont typeface="Arial"/>
              <a:buChar char="•"/>
            </a:pPr>
            <a:r>
              <a:rPr lang="zh-TW" altLang="en-US" dirty="0">
                <a:latin typeface="華康儷中黑" panose="020B0509000000000000" pitchFamily="49" charset="-120"/>
                <a:ea typeface="華康儷中黑" panose="020B0509000000000000" pitchFamily="49" charset="-120"/>
              </a:rPr>
              <a:t>承包商</a:t>
            </a:r>
          </a:p>
          <a:p>
            <a:pPr marL="214313" indent="-214313">
              <a:buFont typeface="Arial"/>
              <a:buChar char="•"/>
            </a:pPr>
            <a:r>
              <a:rPr lang="zh-TW" altLang="en-US" dirty="0">
                <a:latin typeface="華康儷中黑" panose="020B0509000000000000" pitchFamily="49" charset="-120"/>
                <a:ea typeface="華康儷中黑" panose="020B0509000000000000" pitchFamily="49" charset="-120"/>
              </a:rPr>
              <a:t>律師</a:t>
            </a:r>
          </a:p>
          <a:p>
            <a:pPr marL="214313" indent="-214313">
              <a:buFont typeface="Arial"/>
              <a:buChar char="•"/>
            </a:pPr>
            <a:r>
              <a:rPr lang="zh-TW" altLang="en-US" dirty="0">
                <a:latin typeface="華康儷中黑" panose="020B0509000000000000" pitchFamily="49" charset="-120"/>
                <a:ea typeface="華康儷中黑" panose="020B0509000000000000" pitchFamily="49" charset="-120"/>
              </a:rPr>
              <a:t>健身房</a:t>
            </a:r>
          </a:p>
          <a:p>
            <a:pPr marL="214313" indent="-214313">
              <a:buFont typeface="Arial"/>
              <a:buChar char="•"/>
            </a:pPr>
            <a:r>
              <a:rPr lang="zh-TW" altLang="en-US" dirty="0">
                <a:latin typeface="華康儷中黑" panose="020B0509000000000000" pitchFamily="49" charset="-120"/>
                <a:ea typeface="華康儷中黑" panose="020B0509000000000000" pitchFamily="49" charset="-120"/>
              </a:rPr>
              <a:t>美容院</a:t>
            </a:r>
          </a:p>
          <a:p>
            <a:pPr marL="214313" indent="-214313">
              <a:buFont typeface="Arial"/>
              <a:buChar char="•"/>
            </a:pPr>
            <a:r>
              <a:rPr lang="zh-TW" altLang="en-US" dirty="0">
                <a:latin typeface="華康儷中黑" panose="020B0509000000000000" pitchFamily="49" charset="-120"/>
                <a:ea typeface="華康儷中黑" panose="020B0509000000000000" pitchFamily="49" charset="-120"/>
              </a:rPr>
              <a:t>汽車修理工</a:t>
            </a:r>
          </a:p>
          <a:p>
            <a:pPr marL="214313" indent="-214313">
              <a:buFont typeface="Arial"/>
              <a:buChar char="•"/>
            </a:pPr>
            <a:r>
              <a:rPr lang="zh-TW" altLang="en-US" dirty="0">
                <a:latin typeface="華康儷中黑" panose="020B0509000000000000" pitchFamily="49" charset="-120"/>
                <a:ea typeface="華康儷中黑" panose="020B0509000000000000" pitchFamily="49" charset="-120"/>
              </a:rPr>
              <a:t>牙醫</a:t>
            </a:r>
          </a:p>
          <a:p>
            <a:pPr marL="214313" indent="-214313">
              <a:buFont typeface="Arial"/>
              <a:buChar char="•"/>
            </a:pPr>
            <a:r>
              <a:rPr lang="zh-TW" altLang="en-US" dirty="0">
                <a:latin typeface="華康儷中黑" panose="020B0509000000000000" pitchFamily="49" charset="-120"/>
                <a:ea typeface="華康儷中黑" panose="020B0509000000000000" pitchFamily="49" charset="-120"/>
              </a:rPr>
              <a:t>醫生</a:t>
            </a:r>
          </a:p>
          <a:p>
            <a:pPr marL="214313" indent="-214313">
              <a:buFont typeface="Arial"/>
              <a:buChar char="•"/>
            </a:pPr>
            <a:r>
              <a:rPr lang="zh-TW" altLang="en-US" dirty="0">
                <a:latin typeface="華康儷中黑" panose="020B0509000000000000" pitchFamily="49" charset="-120"/>
                <a:ea typeface="華康儷中黑" panose="020B0509000000000000" pitchFamily="49" charset="-120"/>
              </a:rPr>
              <a:t>園藝工</a:t>
            </a:r>
          </a:p>
          <a:p>
            <a:pPr marL="214313" indent="-214313">
              <a:buFont typeface="Arial"/>
              <a:buChar char="•"/>
            </a:pPr>
            <a:r>
              <a:rPr lang="zh-TW" altLang="en-US" dirty="0">
                <a:latin typeface="華康儷中黑" panose="020B0509000000000000" pitchFamily="49" charset="-120"/>
                <a:ea typeface="華康儷中黑" panose="020B0509000000000000" pitchFamily="49" charset="-120"/>
              </a:rPr>
              <a:t>零售商店</a:t>
            </a:r>
          </a:p>
          <a:p>
            <a:pPr marL="214313" indent="-214313">
              <a:buFont typeface="Arial"/>
              <a:buChar char="•"/>
            </a:pPr>
            <a:r>
              <a:rPr lang="zh-TW" altLang="en-US" dirty="0">
                <a:latin typeface="華康儷中黑" panose="020B0509000000000000" pitchFamily="49" charset="-120"/>
                <a:ea typeface="華康儷中黑" panose="020B0509000000000000" pitchFamily="49" charset="-120"/>
              </a:rPr>
              <a:t>社團</a:t>
            </a:r>
          </a:p>
          <a:p>
            <a:pPr marL="214313" indent="-214313">
              <a:buFont typeface="Arial"/>
              <a:buChar char="•"/>
            </a:pPr>
            <a:r>
              <a:rPr lang="zh-TW" altLang="en-US" dirty="0">
                <a:latin typeface="華康儷中黑" panose="020B0509000000000000" pitchFamily="49" charset="-120"/>
                <a:ea typeface="華康儷中黑" panose="020B0509000000000000" pitchFamily="49" charset="-120"/>
              </a:rPr>
              <a:t>教會</a:t>
            </a:r>
          </a:p>
          <a:p>
            <a:pPr marL="214313" indent="-214313">
              <a:buFont typeface="Arial"/>
              <a:buChar char="•"/>
            </a:pPr>
            <a:r>
              <a:rPr lang="zh-TW" altLang="en-US" dirty="0">
                <a:latin typeface="華康儷中黑" panose="020B0509000000000000" pitchFamily="49" charset="-120"/>
                <a:ea typeface="華康儷中黑" panose="020B0509000000000000" pitchFamily="49" charset="-120"/>
              </a:rPr>
              <a:t>以及更多</a:t>
            </a:r>
            <a:r>
              <a:rPr lang="en-US" altLang="zh-TW" dirty="0">
                <a:latin typeface="華康儷中黑" panose="020B0509000000000000" pitchFamily="49" charset="-120"/>
                <a:ea typeface="華康儷中黑" panose="020B0509000000000000" pitchFamily="49" charset="-120"/>
              </a:rPr>
              <a:t>!</a:t>
            </a:r>
          </a:p>
          <a:p>
            <a:pPr algn="l"/>
            <a:endParaRPr lang="en-US" dirty="0">
              <a:solidFill>
                <a:prstClr val="black"/>
              </a:solidFill>
            </a:endParaRPr>
          </a:p>
          <a:p>
            <a:pPr marL="214313" indent="-214313">
              <a:buFont typeface="Arial"/>
              <a:buChar char="•"/>
            </a:pPr>
            <a:endParaRPr lang="en-US" dirty="0">
              <a:solidFill>
                <a:prstClr val="black"/>
              </a:solidFill>
            </a:endParaRPr>
          </a:p>
        </p:txBody>
      </p:sp>
    </p:spTree>
    <p:extLst>
      <p:ext uri="{BB962C8B-B14F-4D97-AF65-F5344CB8AC3E}">
        <p14:creationId xmlns:p14="http://schemas.microsoft.com/office/powerpoint/2010/main" val="350046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1077" y="94790"/>
            <a:ext cx="1235834" cy="739356"/>
          </a:xfrm>
          <a:prstGeom prst="rect">
            <a:avLst/>
          </a:prstGeom>
        </p:spPr>
      </p:pic>
      <p:sp>
        <p:nvSpPr>
          <p:cNvPr id="5" name="Title 1"/>
          <p:cNvSpPr>
            <a:spLocks noGrp="1"/>
          </p:cNvSpPr>
          <p:nvPr>
            <p:ph type="title"/>
          </p:nvPr>
        </p:nvSpPr>
        <p:spPr>
          <a:xfrm>
            <a:off x="0" y="3"/>
            <a:ext cx="9026724" cy="815187"/>
          </a:xfrm>
        </p:spPr>
        <p:txBody>
          <a:bodyPr/>
          <a:lstStyle/>
          <a:p>
            <a:r>
              <a:rPr lang="zh-TW" altLang="en-US" sz="4000" dirty="0">
                <a:latin typeface="華康儷中黑" panose="020B0509000000000000" pitchFamily="49" charset="-120"/>
                <a:ea typeface="華康儷中黑" panose="020B0509000000000000" pitchFamily="49" charset="-120"/>
              </a:rPr>
              <a:t>步驟</a:t>
            </a:r>
            <a:r>
              <a:rPr lang="zh-TW" altLang="en-US" sz="4000" dirty="0"/>
              <a:t> </a:t>
            </a:r>
            <a:r>
              <a:rPr lang="en-US" altLang="zh-TW" sz="4000" dirty="0"/>
              <a:t>3:</a:t>
            </a:r>
            <a:r>
              <a:rPr lang="zh-TW" altLang="en-US" sz="4000" dirty="0">
                <a:latin typeface="華康儷中黑" panose="020B0509000000000000" pitchFamily="49" charset="-120"/>
                <a:ea typeface="華康儷中黑" panose="020B0509000000000000" pitchFamily="49" charset="-120"/>
              </a:rPr>
              <a:t>與你的潛在對象往來</a:t>
            </a:r>
            <a:r>
              <a:rPr lang="en-US" sz="4000" dirty="0" smtClean="0"/>
              <a:t/>
            </a:r>
            <a:br>
              <a:rPr lang="en-US" sz="4000" dirty="0" smtClean="0"/>
            </a:br>
            <a:r>
              <a:rPr lang="en-US" sz="3200" dirty="0" smtClean="0"/>
              <a:t>Step 3: Engage your prospects</a:t>
            </a:r>
            <a:endParaRPr lang="en-US" sz="3200" dirty="0"/>
          </a:p>
        </p:txBody>
      </p:sp>
      <p:grpSp>
        <p:nvGrpSpPr>
          <p:cNvPr id="7" name="Group 6"/>
          <p:cNvGrpSpPr/>
          <p:nvPr/>
        </p:nvGrpSpPr>
        <p:grpSpPr>
          <a:xfrm>
            <a:off x="-760752" y="3789567"/>
            <a:ext cx="5051574" cy="2154784"/>
            <a:chOff x="-989352" y="1993916"/>
            <a:chExt cx="5051574" cy="1616088"/>
          </a:xfrm>
        </p:grpSpPr>
        <p:sp>
          <p:nvSpPr>
            <p:cNvPr id="9" name="Rectangle 8"/>
            <p:cNvSpPr/>
            <p:nvPr/>
          </p:nvSpPr>
          <p:spPr>
            <a:xfrm>
              <a:off x="-989352" y="1993916"/>
              <a:ext cx="4135325" cy="807914"/>
            </a:xfrm>
            <a:prstGeom prst="rect">
              <a:avLst/>
            </a:prstGeom>
          </p:spPr>
          <p:txBody>
            <a:bodyPr wrap="square">
              <a:spAutoFit/>
            </a:bodyPr>
            <a:lstStyle/>
            <a:p>
              <a:pPr algn="r"/>
              <a:r>
                <a:rPr lang="zh-TW" altLang="en-US" sz="3200" b="1" cap="all" dirty="0">
                  <a:ln w="3175">
                    <a:solidFill>
                      <a:srgbClr val="0070C0"/>
                    </a:solidFill>
                  </a:ln>
                  <a:solidFill>
                    <a:srgbClr val="00B050"/>
                  </a:solidFill>
                  <a:latin typeface="華康儷中黑" panose="020B0509000000000000" pitchFamily="49" charset="-120"/>
                  <a:ea typeface="華康儷中黑" panose="020B0509000000000000" pitchFamily="49" charset="-120"/>
                  <a:cs typeface="Arial" pitchFamily="34" charset="0"/>
                </a:rPr>
                <a:t>與人交</a:t>
              </a:r>
              <a:r>
                <a:rPr lang="zh-TW" altLang="en-US" sz="3200" b="1" cap="all" dirty="0" smtClean="0">
                  <a:ln w="3175">
                    <a:solidFill>
                      <a:srgbClr val="0070C0"/>
                    </a:solidFill>
                  </a:ln>
                  <a:solidFill>
                    <a:srgbClr val="00B050"/>
                  </a:solidFill>
                  <a:latin typeface="華康儷中黑" panose="020B0509000000000000" pitchFamily="49" charset="-120"/>
                  <a:ea typeface="華康儷中黑" panose="020B0509000000000000" pitchFamily="49" charset="-120"/>
                  <a:cs typeface="Arial" pitchFamily="34" charset="0"/>
                </a:rPr>
                <a:t>談</a:t>
              </a:r>
              <a:r>
                <a:rPr lang="zh-TW" altLang="en-US" sz="3200" b="1" cap="all" dirty="0" smtClean="0">
                  <a:ln w="3175">
                    <a:solidFill>
                      <a:srgbClr val="0070C0"/>
                    </a:solidFill>
                  </a:ln>
                  <a:solidFill>
                    <a:srgbClr val="00B050"/>
                  </a:solidFill>
                  <a:latin typeface="Arial" pitchFamily="34" charset="0"/>
                  <a:cs typeface="Arial" pitchFamily="34" charset="0"/>
                </a:rPr>
                <a:t>   </a:t>
              </a:r>
              <a:r>
                <a:rPr lang="en-US" sz="3200" b="1" cap="all" dirty="0" smtClean="0">
                  <a:ln w="3175">
                    <a:solidFill>
                      <a:srgbClr val="0070C0"/>
                    </a:solidFill>
                  </a:ln>
                  <a:solidFill>
                    <a:srgbClr val="00B050"/>
                  </a:solidFill>
                  <a:latin typeface="Arial" pitchFamily="34" charset="0"/>
                  <a:cs typeface="Arial" pitchFamily="34" charset="0"/>
                </a:rPr>
                <a:t>In </a:t>
              </a:r>
              <a:r>
                <a:rPr lang="en-US" sz="3200" b="1" cap="all" dirty="0">
                  <a:ln w="3175">
                    <a:solidFill>
                      <a:srgbClr val="0070C0"/>
                    </a:solidFill>
                  </a:ln>
                  <a:solidFill>
                    <a:srgbClr val="00B050"/>
                  </a:solidFill>
                  <a:latin typeface="Arial" pitchFamily="34" charset="0"/>
                  <a:cs typeface="Arial" pitchFamily="34" charset="0"/>
                </a:rPr>
                <a:t>Person </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5647" y="1993916"/>
              <a:ext cx="1116575" cy="1590273"/>
            </a:xfrm>
            <a:prstGeom prst="rect">
              <a:avLst/>
            </a:prstGeom>
          </p:spPr>
        </p:pic>
        <p:sp>
          <p:nvSpPr>
            <p:cNvPr id="11" name="Rectangle 10"/>
            <p:cNvSpPr/>
            <p:nvPr/>
          </p:nvSpPr>
          <p:spPr>
            <a:xfrm>
              <a:off x="228600" y="3009840"/>
              <a:ext cx="2590800" cy="600164"/>
            </a:xfrm>
            <a:prstGeom prst="rect">
              <a:avLst/>
            </a:prstGeom>
          </p:spPr>
          <p:txBody>
            <a:bodyPr wrap="square">
              <a:spAutoFit/>
            </a:bodyPr>
            <a:lstStyle/>
            <a:p>
              <a:pPr marL="4233" lvl="1" algn="r"/>
              <a:r>
                <a:rPr lang="zh-TW" altLang="en-US" sz="1600" dirty="0">
                  <a:ln w="3175">
                    <a:solidFill>
                      <a:schemeClr val="tx1">
                        <a:lumMod val="65000"/>
                        <a:lumOff val="35000"/>
                      </a:schemeClr>
                    </a:solidFill>
                  </a:ln>
                  <a:solidFill>
                    <a:schemeClr val="tx1">
                      <a:lumMod val="65000"/>
                      <a:lumOff val="35000"/>
                    </a:schemeClr>
                  </a:solidFill>
                  <a:latin typeface="Arial" pitchFamily="34" charset="0"/>
                  <a:cs typeface="Arial" pitchFamily="34" charset="0"/>
                </a:rPr>
                <a:t>交換資訊</a:t>
              </a:r>
              <a:r>
                <a:rPr lang="en-US" sz="1600" dirty="0">
                  <a:ln w="3175">
                    <a:solidFill>
                      <a:schemeClr val="tx1">
                        <a:lumMod val="65000"/>
                        <a:lumOff val="35000"/>
                      </a:schemeClr>
                    </a:solidFill>
                  </a:ln>
                  <a:solidFill>
                    <a:schemeClr val="tx1">
                      <a:lumMod val="65000"/>
                      <a:lumOff val="35000"/>
                    </a:schemeClr>
                  </a:solidFill>
                  <a:latin typeface="Arial" pitchFamily="34" charset="0"/>
                  <a:cs typeface="Arial" pitchFamily="34" charset="0"/>
                </a:rPr>
                <a:t> &amp; </a:t>
              </a:r>
              <a:r>
                <a:rPr lang="zh-TW" altLang="en-US" sz="1600" dirty="0">
                  <a:ln w="3175">
                    <a:solidFill>
                      <a:schemeClr val="tx1">
                        <a:lumMod val="65000"/>
                        <a:lumOff val="35000"/>
                      </a:schemeClr>
                    </a:solidFill>
                  </a:ln>
                  <a:solidFill>
                    <a:schemeClr val="tx1">
                      <a:lumMod val="65000"/>
                      <a:lumOff val="35000"/>
                    </a:schemeClr>
                  </a:solidFill>
                  <a:latin typeface="Arial" pitchFamily="34" charset="0"/>
                  <a:cs typeface="Arial" pitchFamily="34" charset="0"/>
                </a:rPr>
                <a:t>分享你的網站</a:t>
              </a:r>
              <a:endParaRPr lang="en-US" sz="1500" dirty="0" smtClean="0">
                <a:ln w="3175">
                  <a:solidFill>
                    <a:schemeClr val="tx1">
                      <a:lumMod val="65000"/>
                      <a:lumOff val="35000"/>
                    </a:schemeClr>
                  </a:solidFill>
                </a:ln>
                <a:solidFill>
                  <a:schemeClr val="tx1">
                    <a:lumMod val="65000"/>
                    <a:lumOff val="35000"/>
                  </a:schemeClr>
                </a:solidFill>
                <a:latin typeface="Arial" pitchFamily="34" charset="0"/>
                <a:cs typeface="Arial" pitchFamily="34" charset="0"/>
              </a:endParaRPr>
            </a:p>
            <a:p>
              <a:pPr marL="4233" lvl="1" algn="r"/>
              <a:r>
                <a:rPr lang="en-US" sz="1500" dirty="0" smtClean="0">
                  <a:ln w="3175">
                    <a:solidFill>
                      <a:schemeClr val="tx1">
                        <a:lumMod val="65000"/>
                        <a:lumOff val="35000"/>
                      </a:schemeClr>
                    </a:solidFill>
                  </a:ln>
                  <a:solidFill>
                    <a:schemeClr val="tx1">
                      <a:lumMod val="65000"/>
                      <a:lumOff val="35000"/>
                    </a:schemeClr>
                  </a:solidFill>
                  <a:latin typeface="Arial" pitchFamily="34" charset="0"/>
                  <a:cs typeface="Arial" pitchFamily="34" charset="0"/>
                </a:rPr>
                <a:t>Exchange </a:t>
              </a:r>
              <a:r>
                <a:rPr lang="en-US" sz="1500" dirty="0">
                  <a:ln w="3175">
                    <a:solidFill>
                      <a:schemeClr val="tx1">
                        <a:lumMod val="65000"/>
                        <a:lumOff val="35000"/>
                      </a:schemeClr>
                    </a:solidFill>
                  </a:ln>
                  <a:solidFill>
                    <a:schemeClr val="tx1">
                      <a:lumMod val="65000"/>
                      <a:lumOff val="35000"/>
                    </a:schemeClr>
                  </a:solidFill>
                  <a:latin typeface="Arial" pitchFamily="34" charset="0"/>
                  <a:cs typeface="Arial" pitchFamily="34" charset="0"/>
                </a:rPr>
                <a:t>information &amp; Share your website</a:t>
              </a:r>
            </a:p>
          </p:txBody>
        </p:sp>
      </p:grpSp>
      <p:grpSp>
        <p:nvGrpSpPr>
          <p:cNvPr id="12" name="Group 11"/>
          <p:cNvGrpSpPr/>
          <p:nvPr/>
        </p:nvGrpSpPr>
        <p:grpSpPr>
          <a:xfrm>
            <a:off x="4565970" y="3751664"/>
            <a:ext cx="4410747" cy="2381641"/>
            <a:chOff x="4580853" y="2035830"/>
            <a:chExt cx="4410747" cy="1786231"/>
          </a:xfrm>
        </p:grpSpPr>
        <p:sp>
          <p:nvSpPr>
            <p:cNvPr id="13" name="Rectangle 12"/>
            <p:cNvSpPr/>
            <p:nvPr/>
          </p:nvSpPr>
          <p:spPr>
            <a:xfrm>
              <a:off x="5943600" y="2078896"/>
              <a:ext cx="3048000" cy="1177245"/>
            </a:xfrm>
            <a:prstGeom prst="rect">
              <a:avLst/>
            </a:prstGeom>
          </p:spPr>
          <p:txBody>
            <a:bodyPr wrap="square">
              <a:spAutoFit/>
            </a:bodyPr>
            <a:lstStyle/>
            <a:p>
              <a:r>
                <a:rPr lang="zh-TW" altLang="en-US" sz="3200" b="1" cap="all" dirty="0">
                  <a:ln w="3175">
                    <a:solidFill>
                      <a:srgbClr val="0070C0"/>
                    </a:solidFill>
                  </a:ln>
                  <a:solidFill>
                    <a:srgbClr val="00B050"/>
                  </a:solidFill>
                  <a:latin typeface="華康儷中黑" panose="020B0509000000000000" pitchFamily="49" charset="-120"/>
                  <a:ea typeface="華康儷中黑" panose="020B0509000000000000" pitchFamily="49" charset="-120"/>
                  <a:cs typeface="Arial" pitchFamily="34" charset="0"/>
                </a:rPr>
                <a:t>利用社群媒</a:t>
              </a:r>
              <a:r>
                <a:rPr lang="zh-TW" altLang="en-US" sz="3200" b="1" cap="all" dirty="0" smtClean="0">
                  <a:ln w="3175">
                    <a:solidFill>
                      <a:srgbClr val="0070C0"/>
                    </a:solidFill>
                  </a:ln>
                  <a:solidFill>
                    <a:srgbClr val="00B050"/>
                  </a:solidFill>
                  <a:latin typeface="華康儷中黑" panose="020B0509000000000000" pitchFamily="49" charset="-120"/>
                  <a:ea typeface="華康儷中黑" panose="020B0509000000000000" pitchFamily="49" charset="-120"/>
                  <a:cs typeface="Arial" pitchFamily="34" charset="0"/>
                </a:rPr>
                <a:t>體</a:t>
              </a:r>
              <a:endParaRPr lang="en-US" sz="3200" b="1" cap="all" dirty="0" smtClean="0">
                <a:ln w="3175">
                  <a:solidFill>
                    <a:srgbClr val="0070C0"/>
                  </a:solidFill>
                </a:ln>
                <a:solidFill>
                  <a:srgbClr val="00B050"/>
                </a:solidFill>
                <a:latin typeface="華康儷中黑" panose="020B0509000000000000" pitchFamily="49" charset="-120"/>
                <a:ea typeface="華康儷中黑" panose="020B0509000000000000" pitchFamily="49" charset="-120"/>
                <a:cs typeface="Arial" pitchFamily="34" charset="0"/>
              </a:endParaRPr>
            </a:p>
            <a:p>
              <a:r>
                <a:rPr lang="en-US" sz="3200" b="1" cap="all" dirty="0" smtClean="0">
                  <a:ln w="3175">
                    <a:solidFill>
                      <a:srgbClr val="0070C0"/>
                    </a:solidFill>
                  </a:ln>
                  <a:solidFill>
                    <a:srgbClr val="00B050"/>
                  </a:solidFill>
                  <a:latin typeface="Arial" pitchFamily="34" charset="0"/>
                  <a:cs typeface="Arial" pitchFamily="34" charset="0"/>
                </a:rPr>
                <a:t>On </a:t>
              </a:r>
              <a:r>
                <a:rPr lang="en-US" sz="3200" b="1" cap="all" dirty="0">
                  <a:ln w="3175">
                    <a:solidFill>
                      <a:srgbClr val="0070C0"/>
                    </a:solidFill>
                  </a:ln>
                  <a:solidFill>
                    <a:srgbClr val="00B050"/>
                  </a:solidFill>
                  <a:latin typeface="Arial" pitchFamily="34" charset="0"/>
                  <a:cs typeface="Arial" pitchFamily="34" charset="0"/>
                </a:rPr>
                <a:t>social media</a:t>
              </a:r>
            </a:p>
          </p:txBody>
        </p:sp>
        <p:sp>
          <p:nvSpPr>
            <p:cNvPr id="14" name="Rectangle 13"/>
            <p:cNvSpPr/>
            <p:nvPr/>
          </p:nvSpPr>
          <p:spPr>
            <a:xfrm>
              <a:off x="5101366" y="3221897"/>
              <a:ext cx="2590800" cy="600164"/>
            </a:xfrm>
            <a:prstGeom prst="rect">
              <a:avLst/>
            </a:prstGeom>
          </p:spPr>
          <p:txBody>
            <a:bodyPr wrap="square">
              <a:spAutoFit/>
            </a:bodyPr>
            <a:lstStyle/>
            <a:p>
              <a:pPr marL="4233" lvl="1"/>
              <a:r>
                <a:rPr lang="zh-TW" altLang="en-US" sz="1600" dirty="0">
                  <a:ln w="3175">
                    <a:solidFill>
                      <a:schemeClr val="tx1">
                        <a:lumMod val="65000"/>
                        <a:lumOff val="35000"/>
                      </a:schemeClr>
                    </a:solidFill>
                  </a:ln>
                  <a:solidFill>
                    <a:schemeClr val="tx1">
                      <a:lumMod val="65000"/>
                      <a:lumOff val="35000"/>
                    </a:schemeClr>
                  </a:solidFill>
                  <a:latin typeface="Arial" pitchFamily="34" charset="0"/>
                  <a:cs typeface="Arial" pitchFamily="34" charset="0"/>
                </a:rPr>
                <a:t>交換資訊 </a:t>
              </a:r>
              <a:r>
                <a:rPr lang="en-US" altLang="zh-TW" sz="1600" dirty="0">
                  <a:ln w="3175">
                    <a:solidFill>
                      <a:schemeClr val="tx1">
                        <a:lumMod val="65000"/>
                        <a:lumOff val="35000"/>
                      </a:schemeClr>
                    </a:solidFill>
                  </a:ln>
                  <a:solidFill>
                    <a:schemeClr val="tx1">
                      <a:lumMod val="65000"/>
                      <a:lumOff val="35000"/>
                    </a:schemeClr>
                  </a:solidFill>
                  <a:latin typeface="Arial" pitchFamily="34" charset="0"/>
                  <a:cs typeface="Arial" pitchFamily="34" charset="0"/>
                </a:rPr>
                <a:t>&amp; </a:t>
              </a:r>
              <a:r>
                <a:rPr lang="zh-TW" altLang="en-US" sz="1600" dirty="0">
                  <a:ln w="3175">
                    <a:solidFill>
                      <a:schemeClr val="tx1">
                        <a:lumMod val="65000"/>
                        <a:lumOff val="35000"/>
                      </a:schemeClr>
                    </a:solidFill>
                  </a:ln>
                  <a:solidFill>
                    <a:schemeClr val="tx1">
                      <a:lumMod val="65000"/>
                      <a:lumOff val="35000"/>
                    </a:schemeClr>
                  </a:solidFill>
                  <a:latin typeface="Arial" pitchFamily="34" charset="0"/>
                  <a:cs typeface="Arial" pitchFamily="34" charset="0"/>
                </a:rPr>
                <a:t>分享你的網</a:t>
              </a:r>
              <a:r>
                <a:rPr lang="zh-TW" altLang="en-US" sz="1600" dirty="0" smtClean="0">
                  <a:ln w="3175">
                    <a:solidFill>
                      <a:schemeClr val="tx1">
                        <a:lumMod val="65000"/>
                        <a:lumOff val="35000"/>
                      </a:schemeClr>
                    </a:solidFill>
                  </a:ln>
                  <a:solidFill>
                    <a:schemeClr val="tx1">
                      <a:lumMod val="65000"/>
                      <a:lumOff val="35000"/>
                    </a:schemeClr>
                  </a:solidFill>
                  <a:latin typeface="Arial" pitchFamily="34" charset="0"/>
                  <a:cs typeface="Arial" pitchFamily="34" charset="0"/>
                </a:rPr>
                <a:t>站</a:t>
              </a:r>
              <a:endParaRPr lang="en-US" sz="1500" dirty="0" smtClean="0">
                <a:ln w="3175">
                  <a:solidFill>
                    <a:schemeClr val="tx1">
                      <a:lumMod val="65000"/>
                      <a:lumOff val="35000"/>
                    </a:schemeClr>
                  </a:solidFill>
                </a:ln>
                <a:solidFill>
                  <a:schemeClr val="tx1">
                    <a:lumMod val="65000"/>
                    <a:lumOff val="35000"/>
                  </a:schemeClr>
                </a:solidFill>
                <a:latin typeface="Arial" pitchFamily="34" charset="0"/>
                <a:cs typeface="Arial" pitchFamily="34" charset="0"/>
              </a:endParaRPr>
            </a:p>
            <a:p>
              <a:pPr marL="4233" lvl="1"/>
              <a:r>
                <a:rPr lang="en-US" sz="1500" dirty="0" smtClean="0">
                  <a:ln w="3175">
                    <a:solidFill>
                      <a:schemeClr val="tx1">
                        <a:lumMod val="65000"/>
                        <a:lumOff val="35000"/>
                      </a:schemeClr>
                    </a:solidFill>
                  </a:ln>
                  <a:solidFill>
                    <a:schemeClr val="tx1">
                      <a:lumMod val="65000"/>
                      <a:lumOff val="35000"/>
                    </a:schemeClr>
                  </a:solidFill>
                  <a:latin typeface="Arial" pitchFamily="34" charset="0"/>
                  <a:cs typeface="Arial" pitchFamily="34" charset="0"/>
                </a:rPr>
                <a:t>Exchange </a:t>
              </a:r>
              <a:r>
                <a:rPr lang="en-US" sz="1500" dirty="0">
                  <a:ln w="3175">
                    <a:solidFill>
                      <a:schemeClr val="tx1">
                        <a:lumMod val="65000"/>
                        <a:lumOff val="35000"/>
                      </a:schemeClr>
                    </a:solidFill>
                  </a:ln>
                  <a:solidFill>
                    <a:schemeClr val="tx1">
                      <a:lumMod val="65000"/>
                      <a:lumOff val="35000"/>
                    </a:schemeClr>
                  </a:solidFill>
                  <a:latin typeface="Arial" pitchFamily="34" charset="0"/>
                  <a:cs typeface="Arial" pitchFamily="34" charset="0"/>
                </a:rPr>
                <a:t>information &amp; Share your website</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0853" y="2035830"/>
              <a:ext cx="1417154" cy="1417154"/>
            </a:xfrm>
            <a:prstGeom prst="rect">
              <a:avLst/>
            </a:prstGeom>
          </p:spPr>
        </p:pic>
      </p:grpSp>
      <p:cxnSp>
        <p:nvCxnSpPr>
          <p:cNvPr id="16" name="Straight Connector 15"/>
          <p:cNvCxnSpPr/>
          <p:nvPr/>
        </p:nvCxnSpPr>
        <p:spPr>
          <a:xfrm>
            <a:off x="4555334" y="4007554"/>
            <a:ext cx="0" cy="206111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038600" y="1280242"/>
            <a:ext cx="5625932" cy="2585323"/>
          </a:xfrm>
          <a:prstGeom prst="rect">
            <a:avLst/>
          </a:prstGeom>
          <a:noFill/>
        </p:spPr>
        <p:txBody>
          <a:bodyPr wrap="square" rtlCol="0">
            <a:spAutoFit/>
          </a:bodyPr>
          <a:lstStyle/>
          <a:p>
            <a:pPr>
              <a:spcAft>
                <a:spcPts val="1200"/>
              </a:spcAft>
            </a:pPr>
            <a:r>
              <a:rPr lang="en-US" sz="2600" dirty="0" smtClean="0"/>
              <a:t>It’s Simple Conversational Marketing:</a:t>
            </a:r>
          </a:p>
          <a:p>
            <a:pPr>
              <a:spcAft>
                <a:spcPts val="1200"/>
              </a:spcAft>
            </a:pPr>
            <a:r>
              <a:rPr lang="en-US" sz="2600" dirty="0" smtClean="0"/>
              <a:t>1.Social / How are You?</a:t>
            </a:r>
          </a:p>
          <a:p>
            <a:pPr>
              <a:spcAft>
                <a:spcPts val="1200"/>
              </a:spcAft>
            </a:pPr>
            <a:r>
              <a:rPr lang="en-US" sz="2600" dirty="0" smtClean="0"/>
              <a:t>2.How’s Business / Work?</a:t>
            </a:r>
          </a:p>
          <a:p>
            <a:pPr>
              <a:spcAft>
                <a:spcPts val="1200"/>
              </a:spcAft>
            </a:pPr>
            <a:r>
              <a:rPr lang="en-US" sz="2600" dirty="0" smtClean="0"/>
              <a:t>3.How’s Your Website?</a:t>
            </a:r>
          </a:p>
          <a:p>
            <a:pPr lvl="3"/>
            <a:endParaRPr lang="en-US" dirty="0"/>
          </a:p>
        </p:txBody>
      </p:sp>
      <p:sp>
        <p:nvSpPr>
          <p:cNvPr id="17" name="TextBox 16"/>
          <p:cNvSpPr txBox="1"/>
          <p:nvPr/>
        </p:nvSpPr>
        <p:spPr>
          <a:xfrm>
            <a:off x="0" y="1258750"/>
            <a:ext cx="4565970" cy="2485296"/>
          </a:xfrm>
          <a:prstGeom prst="rect">
            <a:avLst/>
          </a:prstGeom>
          <a:noFill/>
        </p:spPr>
        <p:txBody>
          <a:bodyPr wrap="square" rtlCol="0">
            <a:spAutoFit/>
          </a:bodyPr>
          <a:lstStyle/>
          <a:p>
            <a:pPr>
              <a:spcAft>
                <a:spcPts val="900"/>
              </a:spcAft>
            </a:pPr>
            <a:r>
              <a:rPr lang="zh-TW" altLang="en-US" sz="2800" dirty="0">
                <a:latin typeface="華康儷中黑" panose="020B0509000000000000" pitchFamily="49" charset="-120"/>
                <a:ea typeface="華康儷中黑" panose="020B0509000000000000" pitchFamily="49" charset="-120"/>
              </a:rPr>
              <a:t>這是一個簡單的對話</a:t>
            </a:r>
            <a:r>
              <a:rPr lang="zh-TW" altLang="en-US" sz="2800" dirty="0" smtClean="0">
                <a:latin typeface="華康儷中黑" panose="020B0509000000000000" pitchFamily="49" charset="-120"/>
                <a:ea typeface="華康儷中黑" panose="020B0509000000000000" pitchFamily="49" charset="-120"/>
              </a:rPr>
              <a:t>行銷</a:t>
            </a:r>
            <a:r>
              <a:rPr lang="en-US" sz="2800" dirty="0" smtClean="0">
                <a:latin typeface="華康儷中黑" panose="020B0509000000000000" pitchFamily="49" charset="-120"/>
                <a:ea typeface="華康儷中黑" panose="020B0509000000000000" pitchFamily="49" charset="-120"/>
              </a:rPr>
              <a:t>:</a:t>
            </a:r>
          </a:p>
          <a:p>
            <a:pPr>
              <a:spcAft>
                <a:spcPts val="900"/>
              </a:spcAft>
            </a:pPr>
            <a:r>
              <a:rPr lang="en-US" sz="2800" dirty="0" smtClean="0">
                <a:latin typeface="華康儷中黑" panose="020B0509000000000000" pitchFamily="49" charset="-120"/>
                <a:ea typeface="華康儷中黑" panose="020B0509000000000000" pitchFamily="49" charset="-120"/>
              </a:rPr>
              <a:t>1.</a:t>
            </a:r>
            <a:r>
              <a:rPr lang="zh-TW" altLang="en-US" sz="2800" dirty="0" smtClean="0">
                <a:latin typeface="華康儷中黑" panose="020B0509000000000000" pitchFamily="49" charset="-120"/>
                <a:ea typeface="華康儷中黑" panose="020B0509000000000000" pitchFamily="49" charset="-120"/>
              </a:rPr>
              <a:t>問</a:t>
            </a:r>
            <a:r>
              <a:rPr lang="zh-TW" altLang="en-US" sz="2800" dirty="0">
                <a:latin typeface="華康儷中黑" panose="020B0509000000000000" pitchFamily="49" charset="-120"/>
                <a:ea typeface="華康儷中黑" panose="020B0509000000000000" pitchFamily="49" charset="-120"/>
              </a:rPr>
              <a:t>候</a:t>
            </a:r>
            <a:r>
              <a:rPr lang="en-US" sz="2800" dirty="0">
                <a:latin typeface="華康儷中黑" panose="020B0509000000000000" pitchFamily="49" charset="-120"/>
                <a:ea typeface="華康儷中黑" panose="020B0509000000000000" pitchFamily="49" charset="-120"/>
              </a:rPr>
              <a:t> / </a:t>
            </a:r>
            <a:r>
              <a:rPr lang="zh-TW" altLang="en-US" sz="2800" dirty="0">
                <a:latin typeface="華康儷中黑" panose="020B0509000000000000" pitchFamily="49" charset="-120"/>
                <a:ea typeface="華康儷中黑" panose="020B0509000000000000" pitchFamily="49" charset="-120"/>
              </a:rPr>
              <a:t>你好嗎</a:t>
            </a:r>
            <a:r>
              <a:rPr lang="en-US" altLang="zh-TW" sz="2800" dirty="0" smtClean="0">
                <a:latin typeface="華康儷中黑" panose="020B0509000000000000" pitchFamily="49" charset="-120"/>
                <a:ea typeface="華康儷中黑" panose="020B0509000000000000" pitchFamily="49" charset="-120"/>
              </a:rPr>
              <a:t>?</a:t>
            </a:r>
            <a:endParaRPr lang="en-US" altLang="zh-TW" sz="2800" dirty="0">
              <a:latin typeface="華康儷中黑" panose="020B0509000000000000" pitchFamily="49" charset="-120"/>
              <a:ea typeface="華康儷中黑" panose="020B0509000000000000" pitchFamily="49" charset="-120"/>
            </a:endParaRPr>
          </a:p>
          <a:p>
            <a:pPr>
              <a:spcAft>
                <a:spcPts val="900"/>
              </a:spcAft>
            </a:pPr>
            <a:r>
              <a:rPr lang="en-US" altLang="zh-TW" sz="2800" dirty="0" smtClean="0">
                <a:latin typeface="華康儷中黑" panose="020B0509000000000000" pitchFamily="49" charset="-120"/>
                <a:ea typeface="華康儷中黑" panose="020B0509000000000000" pitchFamily="49" charset="-120"/>
              </a:rPr>
              <a:t>2.</a:t>
            </a:r>
            <a:r>
              <a:rPr lang="zh-TW" altLang="en-US" sz="2800" dirty="0" smtClean="0">
                <a:latin typeface="華康儷中黑" panose="020B0509000000000000" pitchFamily="49" charset="-120"/>
                <a:ea typeface="華康儷中黑" panose="020B0509000000000000" pitchFamily="49" charset="-120"/>
              </a:rPr>
              <a:t>生</a:t>
            </a:r>
            <a:r>
              <a:rPr lang="zh-TW" altLang="en-US" sz="2800" dirty="0">
                <a:latin typeface="華康儷中黑" panose="020B0509000000000000" pitchFamily="49" charset="-120"/>
                <a:ea typeface="華康儷中黑" panose="020B0509000000000000" pitchFamily="49" charset="-120"/>
              </a:rPr>
              <a:t>意</a:t>
            </a:r>
            <a:r>
              <a:rPr lang="en-US" altLang="zh-TW" sz="2800" dirty="0">
                <a:latin typeface="華康儷中黑" panose="020B0509000000000000" pitchFamily="49" charset="-120"/>
                <a:ea typeface="華康儷中黑" panose="020B0509000000000000" pitchFamily="49" charset="-120"/>
              </a:rPr>
              <a:t>/</a:t>
            </a:r>
            <a:r>
              <a:rPr lang="zh-TW" altLang="en-US" sz="2800" dirty="0">
                <a:latin typeface="華康儷中黑" panose="020B0509000000000000" pitchFamily="49" charset="-120"/>
                <a:ea typeface="華康儷中黑" panose="020B0509000000000000" pitchFamily="49" charset="-120"/>
              </a:rPr>
              <a:t>工作如何</a:t>
            </a:r>
            <a:r>
              <a:rPr lang="en-US" altLang="zh-TW" sz="2800" dirty="0" smtClean="0">
                <a:latin typeface="華康儷中黑" panose="020B0509000000000000" pitchFamily="49" charset="-120"/>
                <a:ea typeface="華康儷中黑" panose="020B0509000000000000" pitchFamily="49" charset="-120"/>
              </a:rPr>
              <a:t>?</a:t>
            </a:r>
            <a:endParaRPr lang="en-US" altLang="zh-TW" sz="2800" dirty="0">
              <a:latin typeface="華康儷中黑" panose="020B0509000000000000" pitchFamily="49" charset="-120"/>
              <a:ea typeface="華康儷中黑" panose="020B0509000000000000" pitchFamily="49" charset="-120"/>
            </a:endParaRPr>
          </a:p>
          <a:p>
            <a:pPr>
              <a:spcAft>
                <a:spcPts val="900"/>
              </a:spcAft>
            </a:pPr>
            <a:r>
              <a:rPr lang="en-US" altLang="zh-TW" sz="2800" dirty="0" smtClean="0">
                <a:latin typeface="華康儷中黑" panose="020B0509000000000000" pitchFamily="49" charset="-120"/>
                <a:ea typeface="華康儷中黑" panose="020B0509000000000000" pitchFamily="49" charset="-120"/>
              </a:rPr>
              <a:t>3.</a:t>
            </a:r>
            <a:r>
              <a:rPr lang="zh-TW" altLang="en-US" sz="2800" dirty="0" smtClean="0">
                <a:latin typeface="華康儷中黑" panose="020B0509000000000000" pitchFamily="49" charset="-120"/>
                <a:ea typeface="華康儷中黑" panose="020B0509000000000000" pitchFamily="49" charset="-120"/>
              </a:rPr>
              <a:t>你</a:t>
            </a:r>
            <a:r>
              <a:rPr lang="zh-TW" altLang="en-US" sz="2800" dirty="0">
                <a:latin typeface="華康儷中黑" panose="020B0509000000000000" pitchFamily="49" charset="-120"/>
                <a:ea typeface="華康儷中黑" panose="020B0509000000000000" pitchFamily="49" charset="-120"/>
              </a:rPr>
              <a:t>的網站經營得如何</a:t>
            </a:r>
            <a:r>
              <a:rPr lang="en-US" altLang="zh-TW" sz="2800" dirty="0">
                <a:latin typeface="華康儷中黑" panose="020B0509000000000000" pitchFamily="49" charset="-120"/>
                <a:ea typeface="華康儷中黑" panose="020B0509000000000000" pitchFamily="49" charset="-120"/>
              </a:rPr>
              <a:t>?</a:t>
            </a:r>
            <a:endParaRPr lang="en-US" sz="2800" dirty="0">
              <a:latin typeface="華康儷中黑" panose="020B0509000000000000" pitchFamily="49" charset="-120"/>
              <a:ea typeface="華康儷中黑" panose="020B0509000000000000" pitchFamily="49" charset="-120"/>
            </a:endParaRPr>
          </a:p>
          <a:p>
            <a:pPr lvl="3"/>
            <a:endParaRPr lang="en-US" sz="1350" dirty="0"/>
          </a:p>
        </p:txBody>
      </p:sp>
    </p:spTree>
    <p:extLst>
      <p:ext uri="{BB962C8B-B14F-4D97-AF65-F5344CB8AC3E}">
        <p14:creationId xmlns:p14="http://schemas.microsoft.com/office/powerpoint/2010/main" val="66093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1077" y="164994"/>
            <a:ext cx="1235834" cy="554517"/>
          </a:xfrm>
          <a:prstGeom prst="rect">
            <a:avLst/>
          </a:prstGeom>
        </p:spPr>
      </p:pic>
      <p:sp>
        <p:nvSpPr>
          <p:cNvPr id="5" name="Title 1"/>
          <p:cNvSpPr>
            <a:spLocks noGrp="1"/>
          </p:cNvSpPr>
          <p:nvPr>
            <p:ph type="title"/>
          </p:nvPr>
        </p:nvSpPr>
        <p:spPr>
          <a:xfrm>
            <a:off x="0" y="93902"/>
            <a:ext cx="9026724" cy="611390"/>
          </a:xfrm>
        </p:spPr>
        <p:txBody>
          <a:bodyPr/>
          <a:lstStyle/>
          <a:p>
            <a:pPr algn="ctr"/>
            <a:r>
              <a:rPr lang="zh-TW" altLang="en-US" dirty="0" smtClean="0">
                <a:latin typeface="華康儷中黑" panose="020B0509000000000000" pitchFamily="49" charset="-120"/>
                <a:ea typeface="華康儷中黑" panose="020B0509000000000000" pitchFamily="49" charset="-120"/>
              </a:rPr>
              <a:t>挖掘資料</a:t>
            </a:r>
            <a:r>
              <a:rPr lang="en-US" altLang="zh-TW" sz="3200" dirty="0" smtClean="0">
                <a:latin typeface="+mn-lt"/>
                <a:ea typeface="華康儷中黑" panose="020B0509000000000000" pitchFamily="49" charset="-120"/>
              </a:rPr>
              <a:t>Find the Information</a:t>
            </a:r>
            <a:endParaRPr lang="en-US" sz="3200" dirty="0">
              <a:latin typeface="+mn-lt"/>
              <a:ea typeface="華康儷中黑" panose="020B0509000000000000" pitchFamily="49" charset="-120"/>
            </a:endParaRPr>
          </a:p>
        </p:txBody>
      </p:sp>
      <p:sp>
        <p:nvSpPr>
          <p:cNvPr id="18" name="Content Placeholder 6"/>
          <p:cNvSpPr txBox="1">
            <a:spLocks/>
          </p:cNvSpPr>
          <p:nvPr/>
        </p:nvSpPr>
        <p:spPr>
          <a:xfrm>
            <a:off x="400580" y="903946"/>
            <a:ext cx="8819620" cy="3287054"/>
          </a:xfrm>
          <a:prstGeom prst="rect">
            <a:avLst/>
          </a:prstGeom>
        </p:spPr>
        <p:txBody>
          <a:bodyPr wrap="square" lIns="0" tIns="0" rIns="0" bIns="0">
            <a:spAutoFit/>
          </a:bodyPr>
          <a:lstStyle>
            <a:lvl1pPr marL="342900" indent="-342900" algn="l" defTabSz="914400" rtl="0" eaLnBrk="1" latinLnBrk="0" hangingPunct="1">
              <a:spcBef>
                <a:spcPct val="20000"/>
              </a:spcBef>
              <a:buFont typeface="Arial" pitchFamily="34" charset="0"/>
              <a:buChar char="•"/>
              <a:defRPr lang="en-US" sz="1600" b="0" kern="1200" baseline="0" dirty="0" smtClean="0">
                <a:solidFill>
                  <a:schemeClr val="tx1"/>
                </a:solidFill>
                <a:latin typeface="Georgia" pitchFamily="18" charset="0"/>
                <a:ea typeface="+mj-ea"/>
                <a:cs typeface="Arial" pitchFamily="34" charset="0"/>
              </a:defRPr>
            </a:lvl1pPr>
            <a:lvl2pPr marL="742950" indent="-285750" algn="l" defTabSz="914400" rtl="0" eaLnBrk="1" latinLnBrk="0" hangingPunct="1">
              <a:spcBef>
                <a:spcPct val="20000"/>
              </a:spcBef>
              <a:buFont typeface="Arial" pitchFamily="34" charset="0"/>
              <a:buChar char="–"/>
              <a:defRPr lang="en-US" sz="2800" kern="120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en-US" sz="2000" kern="120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en-IN" sz="200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TW" altLang="en-US" sz="1800" dirty="0">
                <a:latin typeface="華康儷中黑" panose="020B0509000000000000" pitchFamily="49" charset="-120"/>
                <a:ea typeface="華康儷中黑" panose="020B0509000000000000" pitchFamily="49" charset="-120"/>
              </a:rPr>
              <a:t>請記得，發問問題的人，可以掌控整個對話主題</a:t>
            </a:r>
            <a:r>
              <a:rPr lang="en-US" sz="1800" dirty="0">
                <a:latin typeface="華康儷中黑" panose="020B0509000000000000" pitchFamily="49" charset="-120"/>
                <a:ea typeface="華康儷中黑" panose="020B0509000000000000" pitchFamily="49" charset="-120"/>
              </a:rPr>
              <a:t>!</a:t>
            </a:r>
          </a:p>
          <a:p>
            <a:pPr lvl="1">
              <a:buFont typeface="Wingdings" charset="2"/>
              <a:buChar char="ü"/>
            </a:pPr>
            <a:r>
              <a:rPr lang="zh-TW" altLang="en-US" sz="1800" dirty="0">
                <a:latin typeface="華康儷中黑" panose="020B0509000000000000" pitchFamily="49" charset="-120"/>
                <a:ea typeface="華康儷中黑" panose="020B0509000000000000" pitchFamily="49" charset="-120"/>
              </a:rPr>
              <a:t>詢問關於他們的網站或線上策略的明確問題</a:t>
            </a:r>
            <a:endParaRPr lang="en-US" sz="1800" dirty="0">
              <a:latin typeface="華康儷中黑" panose="020B0509000000000000" pitchFamily="49" charset="-120"/>
              <a:ea typeface="華康儷中黑" panose="020B0509000000000000" pitchFamily="49" charset="-120"/>
            </a:endParaRPr>
          </a:p>
          <a:p>
            <a:pPr lvl="1">
              <a:buFont typeface="Wingdings" charset="2"/>
              <a:buChar char="ü"/>
            </a:pPr>
            <a:r>
              <a:rPr lang="zh-TW" altLang="en-US" sz="1800" dirty="0">
                <a:latin typeface="華康儷中黑" panose="020B0509000000000000" pitchFamily="49" charset="-120"/>
                <a:ea typeface="華康儷中黑" panose="020B0509000000000000" pitchFamily="49" charset="-120"/>
              </a:rPr>
              <a:t>找出明確的原</a:t>
            </a:r>
            <a:r>
              <a:rPr lang="zh-TW" altLang="en-US" sz="1800" dirty="0" smtClean="0">
                <a:latin typeface="華康儷中黑" panose="020B0509000000000000" pitchFamily="49" charset="-120"/>
                <a:ea typeface="華康儷中黑" panose="020B0509000000000000" pitchFamily="49" charset="-120"/>
              </a:rPr>
              <a:t>因</a:t>
            </a:r>
            <a:endParaRPr lang="en-US" altLang="zh-TW" sz="1800" dirty="0" smtClean="0">
              <a:latin typeface="華康儷中黑" panose="020B0509000000000000" pitchFamily="49" charset="-120"/>
              <a:ea typeface="華康儷中黑" panose="020B0509000000000000" pitchFamily="49" charset="-120"/>
            </a:endParaRPr>
          </a:p>
          <a:p>
            <a:pPr marL="457200" lvl="1" indent="0">
              <a:buNone/>
            </a:pPr>
            <a:r>
              <a:rPr lang="en-US" sz="1800" dirty="0" smtClean="0"/>
              <a:t>Remember</a:t>
            </a:r>
            <a:r>
              <a:rPr lang="en-US" sz="1800" dirty="0"/>
              <a:t>, </a:t>
            </a:r>
            <a:r>
              <a:rPr lang="en-US" sz="1800" dirty="0" smtClean="0"/>
              <a:t>the people who ask questions, control </a:t>
            </a:r>
            <a:r>
              <a:rPr lang="en-US" sz="1800" dirty="0"/>
              <a:t>the entire conversation </a:t>
            </a:r>
            <a:r>
              <a:rPr lang="en-US" sz="1800" dirty="0" smtClean="0"/>
              <a:t>!</a:t>
            </a:r>
          </a:p>
          <a:p>
            <a:pPr lvl="1">
              <a:buFont typeface="Wingdings" charset="2"/>
              <a:buChar char="ü"/>
            </a:pPr>
            <a:r>
              <a:rPr lang="en-US" altLang="zh-TW" sz="1800" dirty="0">
                <a:ea typeface="華康儷中黑" panose="020B0509000000000000" pitchFamily="49" charset="-120"/>
              </a:rPr>
              <a:t>Ask clear questions about their </a:t>
            </a:r>
            <a:r>
              <a:rPr lang="en-US" altLang="zh-TW" sz="1800" dirty="0" smtClean="0">
                <a:ea typeface="華康儷中黑" panose="020B0509000000000000" pitchFamily="49" charset="-120"/>
              </a:rPr>
              <a:t>website </a:t>
            </a:r>
            <a:r>
              <a:rPr lang="en-US" altLang="zh-TW" sz="1800" dirty="0">
                <a:ea typeface="華康儷中黑" panose="020B0509000000000000" pitchFamily="49" charset="-120"/>
              </a:rPr>
              <a:t>or online </a:t>
            </a:r>
            <a:r>
              <a:rPr lang="en-US" altLang="zh-TW" sz="1800" dirty="0" smtClean="0">
                <a:ea typeface="華康儷中黑" panose="020B0509000000000000" pitchFamily="49" charset="-120"/>
              </a:rPr>
              <a:t>strategy</a:t>
            </a:r>
          </a:p>
          <a:p>
            <a:pPr lvl="1">
              <a:buFont typeface="Wingdings" charset="2"/>
              <a:buChar char="ü"/>
            </a:pPr>
            <a:r>
              <a:rPr lang="en-US" altLang="zh-TW" sz="1800" dirty="0">
                <a:ea typeface="華康儷中黑" panose="020B0509000000000000" pitchFamily="49" charset="-120"/>
              </a:rPr>
              <a:t>Find a clear reason</a:t>
            </a:r>
            <a:r>
              <a:rPr lang="en-US" sz="1800" dirty="0"/>
              <a:t/>
            </a:r>
            <a:br>
              <a:rPr lang="en-US" sz="1800" dirty="0"/>
            </a:br>
            <a:endParaRPr lang="en-US" sz="1800" dirty="0"/>
          </a:p>
          <a:p>
            <a:pPr marL="42863" indent="0" algn="ctr">
              <a:buNone/>
            </a:pPr>
            <a:r>
              <a:rPr lang="zh-TW" altLang="en-US" sz="2000" b="1" dirty="0">
                <a:latin typeface="華康儷中黑" panose="020B0509000000000000" pitchFamily="49" charset="-120"/>
                <a:ea typeface="華康儷中黑" panose="020B0509000000000000" pitchFamily="49" charset="-120"/>
              </a:rPr>
              <a:t>你會發現，他們的回應不外乎以下類別</a:t>
            </a:r>
            <a:r>
              <a:rPr lang="en-US" altLang="zh-TW" sz="2000" b="1" dirty="0" smtClean="0">
                <a:latin typeface="華康儷中黑" panose="020B0509000000000000" pitchFamily="49" charset="-120"/>
                <a:ea typeface="華康儷中黑" panose="020B0509000000000000" pitchFamily="49" charset="-120"/>
              </a:rPr>
              <a:t>:</a:t>
            </a:r>
          </a:p>
          <a:p>
            <a:pPr marL="42863" indent="0" algn="ctr">
              <a:buNone/>
            </a:pPr>
            <a:r>
              <a:rPr lang="en-US" sz="2000" b="1" dirty="0">
                <a:latin typeface="+mn-lt"/>
              </a:rPr>
              <a:t>You will find that their responses confined to the following categories:</a:t>
            </a:r>
          </a:p>
          <a:p>
            <a:pPr marL="342900" lvl="1" indent="0">
              <a:buNone/>
            </a:pPr>
            <a:endParaRPr lang="en-US" sz="1800" b="1" dirty="0"/>
          </a:p>
        </p:txBody>
      </p:sp>
      <p:sp>
        <p:nvSpPr>
          <p:cNvPr id="20" name="Rounded Rectangle 19"/>
          <p:cNvSpPr/>
          <p:nvPr/>
        </p:nvSpPr>
        <p:spPr>
          <a:xfrm>
            <a:off x="193484" y="5004259"/>
            <a:ext cx="8706800" cy="1167941"/>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
            </a:r>
            <a:br>
              <a:rPr lang="en-US" dirty="0">
                <a:solidFill>
                  <a:schemeClr val="bg1"/>
                </a:solidFill>
              </a:rPr>
            </a:br>
            <a:r>
              <a:rPr lang="zh-TW" altLang="en-US" dirty="0">
                <a:solidFill>
                  <a:schemeClr val="bg1"/>
                </a:solidFill>
              </a:rPr>
              <a:t>無論他們的回應是什麼</a:t>
            </a:r>
            <a:r>
              <a:rPr lang="en-US" dirty="0">
                <a:solidFill>
                  <a:schemeClr val="bg1"/>
                </a:solidFill>
              </a:rPr>
              <a:t>: </a:t>
            </a:r>
            <a:br>
              <a:rPr lang="en-US" dirty="0">
                <a:solidFill>
                  <a:schemeClr val="bg1"/>
                </a:solidFill>
              </a:rPr>
            </a:br>
            <a:r>
              <a:rPr lang="zh-TW" altLang="en-US" dirty="0">
                <a:solidFill>
                  <a:schemeClr val="bg1"/>
                </a:solidFill>
              </a:rPr>
              <a:t>你只要多問幾個問題，就可以找出更多明確的需求</a:t>
            </a:r>
            <a:r>
              <a:rPr lang="en-US" dirty="0" smtClean="0">
                <a:solidFill>
                  <a:schemeClr val="bg1"/>
                </a:solidFill>
              </a:rPr>
              <a:t>!</a:t>
            </a:r>
          </a:p>
          <a:p>
            <a:pPr algn="ctr"/>
            <a:r>
              <a:rPr lang="en-US" dirty="0">
                <a:solidFill>
                  <a:schemeClr val="bg1"/>
                </a:solidFill>
              </a:rPr>
              <a:t>No matter what their response was</a:t>
            </a:r>
            <a:r>
              <a:rPr lang="en-US" dirty="0" smtClean="0">
                <a:solidFill>
                  <a:schemeClr val="bg1"/>
                </a:solidFill>
              </a:rPr>
              <a:t>:</a:t>
            </a:r>
          </a:p>
          <a:p>
            <a:pPr algn="ctr"/>
            <a:r>
              <a:rPr lang="en-US" dirty="0" smtClean="0">
                <a:solidFill>
                  <a:schemeClr val="bg1"/>
                </a:solidFill>
              </a:rPr>
              <a:t> </a:t>
            </a:r>
            <a:r>
              <a:rPr lang="en-US" dirty="0">
                <a:solidFill>
                  <a:schemeClr val="bg1"/>
                </a:solidFill>
              </a:rPr>
              <a:t>J</a:t>
            </a:r>
            <a:r>
              <a:rPr lang="en-US" dirty="0" smtClean="0">
                <a:solidFill>
                  <a:schemeClr val="bg1"/>
                </a:solidFill>
              </a:rPr>
              <a:t>ust </a:t>
            </a:r>
            <a:r>
              <a:rPr lang="en-US" dirty="0">
                <a:solidFill>
                  <a:schemeClr val="bg1"/>
                </a:solidFill>
              </a:rPr>
              <a:t>ask a </a:t>
            </a:r>
            <a:r>
              <a:rPr lang="en-US" dirty="0" smtClean="0">
                <a:solidFill>
                  <a:schemeClr val="bg1"/>
                </a:solidFill>
              </a:rPr>
              <a:t>few more </a:t>
            </a:r>
            <a:r>
              <a:rPr lang="en-US" dirty="0">
                <a:solidFill>
                  <a:schemeClr val="bg1"/>
                </a:solidFill>
              </a:rPr>
              <a:t>questions, you can find out </a:t>
            </a:r>
            <a:r>
              <a:rPr lang="en-US" dirty="0" smtClean="0">
                <a:solidFill>
                  <a:schemeClr val="bg1"/>
                </a:solidFill>
              </a:rPr>
              <a:t>their </a:t>
            </a:r>
            <a:r>
              <a:rPr lang="en-US" dirty="0">
                <a:solidFill>
                  <a:schemeClr val="bg1"/>
                </a:solidFill>
              </a:rPr>
              <a:t>clearly </a:t>
            </a:r>
            <a:r>
              <a:rPr lang="en-US" dirty="0" smtClean="0">
                <a:solidFill>
                  <a:schemeClr val="bg1"/>
                </a:solidFill>
              </a:rPr>
              <a:t>needs more!</a:t>
            </a:r>
            <a:r>
              <a:rPr lang="en-US" dirty="0">
                <a:solidFill>
                  <a:schemeClr val="bg1"/>
                </a:solidFill>
              </a:rPr>
              <a:t/>
            </a:r>
            <a:br>
              <a:rPr lang="en-US" dirty="0">
                <a:solidFill>
                  <a:schemeClr val="bg1"/>
                </a:solidFill>
              </a:rPr>
            </a:br>
            <a:endParaRPr lang="en-US" dirty="0">
              <a:solidFill>
                <a:schemeClr val="bg1"/>
              </a:solidFill>
            </a:endParaRPr>
          </a:p>
        </p:txBody>
      </p:sp>
      <p:grpSp>
        <p:nvGrpSpPr>
          <p:cNvPr id="24" name="Group 23"/>
          <p:cNvGrpSpPr/>
          <p:nvPr/>
        </p:nvGrpSpPr>
        <p:grpSpPr>
          <a:xfrm>
            <a:off x="208370" y="3939252"/>
            <a:ext cx="1339507" cy="946478"/>
            <a:chOff x="277826" y="3075559"/>
            <a:chExt cx="1786009" cy="1261969"/>
          </a:xfrm>
        </p:grpSpPr>
        <p:sp>
          <p:nvSpPr>
            <p:cNvPr id="22" name="Rounded Rectangle 21"/>
            <p:cNvSpPr/>
            <p:nvPr/>
          </p:nvSpPr>
          <p:spPr>
            <a:xfrm>
              <a:off x="297669" y="3075559"/>
              <a:ext cx="1766166" cy="125006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3" name="TextBox 22"/>
            <p:cNvSpPr txBox="1"/>
            <p:nvPr/>
          </p:nvSpPr>
          <p:spPr>
            <a:xfrm>
              <a:off x="277826" y="3106423"/>
              <a:ext cx="1786009" cy="1231105"/>
            </a:xfrm>
            <a:prstGeom prst="rect">
              <a:avLst/>
            </a:prstGeom>
            <a:noFill/>
          </p:spPr>
          <p:txBody>
            <a:bodyPr wrap="square" rtlCol="0">
              <a:spAutoFit/>
            </a:bodyPr>
            <a:lstStyle/>
            <a:p>
              <a:pPr algn="ctr"/>
              <a:r>
                <a:rPr lang="zh-TW" altLang="en-US" sz="1350" dirty="0">
                  <a:solidFill>
                    <a:srgbClr val="FFFFFF"/>
                  </a:solidFill>
                </a:rPr>
                <a:t>現在的</a:t>
              </a:r>
              <a:r>
                <a:rPr lang="zh-TW" altLang="en-US" sz="1350" dirty="0" smtClean="0">
                  <a:solidFill>
                    <a:srgbClr val="FFFFFF"/>
                  </a:solidFill>
                </a:rPr>
                <a:t>網站</a:t>
              </a:r>
              <a:endParaRPr lang="en-US" altLang="zh-TW" sz="1350" dirty="0" smtClean="0">
                <a:solidFill>
                  <a:srgbClr val="FFFFFF"/>
                </a:solidFill>
              </a:endParaRPr>
            </a:p>
            <a:p>
              <a:pPr algn="ctr"/>
              <a:r>
                <a:rPr lang="zh-TW" altLang="en-US" sz="1350" dirty="0" smtClean="0">
                  <a:solidFill>
                    <a:srgbClr val="FFFFFF"/>
                  </a:solidFill>
                </a:rPr>
                <a:t>很棒</a:t>
              </a:r>
              <a:endParaRPr lang="en-US" altLang="zh-TW" sz="1350" dirty="0" smtClean="0">
                <a:solidFill>
                  <a:srgbClr val="FFFFFF"/>
                </a:solidFill>
              </a:endParaRPr>
            </a:p>
            <a:p>
              <a:pPr algn="ctr"/>
              <a:r>
                <a:rPr lang="en-US" sz="1350" dirty="0" smtClean="0">
                  <a:solidFill>
                    <a:srgbClr val="FFFFFF"/>
                  </a:solidFill>
                </a:rPr>
                <a:t>The website is great</a:t>
              </a:r>
              <a:endParaRPr lang="en-US" sz="1350" dirty="0">
                <a:solidFill>
                  <a:srgbClr val="FFFFFF"/>
                </a:solidFill>
              </a:endParaRPr>
            </a:p>
          </p:txBody>
        </p:sp>
      </p:grpSp>
      <p:grpSp>
        <p:nvGrpSpPr>
          <p:cNvPr id="25" name="Group 24"/>
          <p:cNvGrpSpPr/>
          <p:nvPr/>
        </p:nvGrpSpPr>
        <p:grpSpPr>
          <a:xfrm>
            <a:off x="2034262" y="3939250"/>
            <a:ext cx="1346950" cy="946480"/>
            <a:chOff x="297669" y="3075559"/>
            <a:chExt cx="1795933" cy="1261973"/>
          </a:xfrm>
        </p:grpSpPr>
        <p:sp>
          <p:nvSpPr>
            <p:cNvPr id="26" name="Rounded Rectangle 25"/>
            <p:cNvSpPr/>
            <p:nvPr/>
          </p:nvSpPr>
          <p:spPr>
            <a:xfrm>
              <a:off x="297669" y="3075559"/>
              <a:ext cx="1766166" cy="125006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7" name="TextBox 26"/>
            <p:cNvSpPr txBox="1"/>
            <p:nvPr/>
          </p:nvSpPr>
          <p:spPr>
            <a:xfrm>
              <a:off x="307593" y="3106426"/>
              <a:ext cx="1786009" cy="1231106"/>
            </a:xfrm>
            <a:prstGeom prst="rect">
              <a:avLst/>
            </a:prstGeom>
            <a:noFill/>
          </p:spPr>
          <p:txBody>
            <a:bodyPr wrap="square" rtlCol="0">
              <a:spAutoFit/>
            </a:bodyPr>
            <a:lstStyle/>
            <a:p>
              <a:pPr algn="ctr"/>
              <a:r>
                <a:rPr lang="zh-TW" altLang="en-US" sz="1350" dirty="0">
                  <a:solidFill>
                    <a:srgbClr val="FFFFFF"/>
                  </a:solidFill>
                </a:rPr>
                <a:t>現在的網站</a:t>
              </a:r>
              <a:endParaRPr lang="en-US" altLang="zh-TW" sz="1350" dirty="0">
                <a:solidFill>
                  <a:srgbClr val="FFFFFF"/>
                </a:solidFill>
              </a:endParaRPr>
            </a:p>
            <a:p>
              <a:pPr algn="ctr"/>
              <a:r>
                <a:rPr lang="zh-TW" altLang="en-US" sz="1350" dirty="0">
                  <a:solidFill>
                    <a:srgbClr val="FFFFFF"/>
                  </a:solidFill>
                </a:rPr>
                <a:t>糟透</a:t>
              </a:r>
              <a:r>
                <a:rPr lang="zh-TW" altLang="en-US" sz="1350" dirty="0" smtClean="0">
                  <a:solidFill>
                    <a:srgbClr val="FFFFFF"/>
                  </a:solidFill>
                </a:rPr>
                <a:t>了</a:t>
              </a:r>
              <a:r>
                <a:rPr lang="en-US" altLang="zh-TW" sz="1350" dirty="0" smtClean="0">
                  <a:solidFill>
                    <a:srgbClr val="FFFFFF"/>
                  </a:solidFill>
                </a:rPr>
                <a:t>The website is terrible</a:t>
              </a:r>
              <a:endParaRPr lang="en-US" sz="1350" dirty="0">
                <a:solidFill>
                  <a:srgbClr val="FFFFFF"/>
                </a:solidFill>
              </a:endParaRPr>
            </a:p>
          </p:txBody>
        </p:sp>
      </p:grpSp>
      <p:grpSp>
        <p:nvGrpSpPr>
          <p:cNvPr id="28" name="Group 27"/>
          <p:cNvGrpSpPr/>
          <p:nvPr/>
        </p:nvGrpSpPr>
        <p:grpSpPr>
          <a:xfrm>
            <a:off x="3867597" y="3962400"/>
            <a:ext cx="1339507" cy="937550"/>
            <a:chOff x="287747" y="3075559"/>
            <a:chExt cx="1786009" cy="1250066"/>
          </a:xfrm>
        </p:grpSpPr>
        <p:sp>
          <p:nvSpPr>
            <p:cNvPr id="29" name="Rounded Rectangle 28"/>
            <p:cNvSpPr/>
            <p:nvPr/>
          </p:nvSpPr>
          <p:spPr>
            <a:xfrm>
              <a:off x="297669" y="3075559"/>
              <a:ext cx="1766166" cy="125006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0" name="TextBox 29"/>
            <p:cNvSpPr txBox="1"/>
            <p:nvPr/>
          </p:nvSpPr>
          <p:spPr>
            <a:xfrm>
              <a:off x="287747" y="3075559"/>
              <a:ext cx="1786009" cy="1231106"/>
            </a:xfrm>
            <a:prstGeom prst="rect">
              <a:avLst/>
            </a:prstGeom>
            <a:noFill/>
          </p:spPr>
          <p:txBody>
            <a:bodyPr wrap="square" rtlCol="0">
              <a:spAutoFit/>
            </a:bodyPr>
            <a:lstStyle/>
            <a:p>
              <a:pPr algn="ctr"/>
              <a:r>
                <a:rPr lang="zh-TW" altLang="en-US" sz="1350" dirty="0">
                  <a:solidFill>
                    <a:srgbClr val="FFFFFF"/>
                  </a:solidFill>
                </a:rPr>
                <a:t>他們現在</a:t>
              </a:r>
              <a:endParaRPr lang="en-US" altLang="zh-TW" sz="1350" dirty="0">
                <a:solidFill>
                  <a:srgbClr val="FFFFFF"/>
                </a:solidFill>
              </a:endParaRPr>
            </a:p>
            <a:p>
              <a:pPr algn="ctr"/>
              <a:r>
                <a:rPr lang="zh-TW" altLang="en-US" sz="1350" dirty="0">
                  <a:solidFill>
                    <a:srgbClr val="FFFFFF"/>
                  </a:solidFill>
                </a:rPr>
                <a:t>沒有網</a:t>
              </a:r>
              <a:r>
                <a:rPr lang="zh-TW" altLang="en-US" sz="1350" dirty="0" smtClean="0">
                  <a:solidFill>
                    <a:srgbClr val="FFFFFF"/>
                  </a:solidFill>
                </a:rPr>
                <a:t>站</a:t>
              </a:r>
              <a:endParaRPr lang="en-US" altLang="zh-TW" sz="1350" dirty="0" smtClean="0">
                <a:solidFill>
                  <a:srgbClr val="FFFFFF"/>
                </a:solidFill>
              </a:endParaRPr>
            </a:p>
            <a:p>
              <a:pPr algn="ctr"/>
              <a:r>
                <a:rPr lang="en-US" sz="1350" dirty="0" smtClean="0">
                  <a:solidFill>
                    <a:srgbClr val="FFFFFF"/>
                  </a:solidFill>
                </a:rPr>
                <a:t>They don’t have website</a:t>
              </a:r>
              <a:endParaRPr lang="en-US" sz="1350" dirty="0">
                <a:solidFill>
                  <a:srgbClr val="FFFFFF"/>
                </a:solidFill>
              </a:endParaRPr>
            </a:p>
          </p:txBody>
        </p:sp>
      </p:grpSp>
      <p:grpSp>
        <p:nvGrpSpPr>
          <p:cNvPr id="31" name="Group 30"/>
          <p:cNvGrpSpPr/>
          <p:nvPr/>
        </p:nvGrpSpPr>
        <p:grpSpPr>
          <a:xfrm>
            <a:off x="5760465" y="3939249"/>
            <a:ext cx="1339507" cy="946481"/>
            <a:chOff x="297669" y="3075559"/>
            <a:chExt cx="1786009" cy="1261974"/>
          </a:xfrm>
        </p:grpSpPr>
        <p:sp>
          <p:nvSpPr>
            <p:cNvPr id="32" name="Rounded Rectangle 31"/>
            <p:cNvSpPr/>
            <p:nvPr/>
          </p:nvSpPr>
          <p:spPr>
            <a:xfrm>
              <a:off x="297669" y="3075559"/>
              <a:ext cx="1766166" cy="125006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3" name="TextBox 32"/>
            <p:cNvSpPr txBox="1"/>
            <p:nvPr/>
          </p:nvSpPr>
          <p:spPr>
            <a:xfrm>
              <a:off x="297669" y="3106427"/>
              <a:ext cx="1786009" cy="1231106"/>
            </a:xfrm>
            <a:prstGeom prst="rect">
              <a:avLst/>
            </a:prstGeom>
            <a:noFill/>
          </p:spPr>
          <p:txBody>
            <a:bodyPr wrap="square" rtlCol="0">
              <a:spAutoFit/>
            </a:bodyPr>
            <a:lstStyle/>
            <a:p>
              <a:pPr algn="ctr"/>
              <a:r>
                <a:rPr lang="zh-TW" altLang="en-US" sz="1350" dirty="0">
                  <a:solidFill>
                    <a:srgbClr val="FFFFFF"/>
                  </a:solidFill>
                </a:rPr>
                <a:t>他們正在架</a:t>
              </a:r>
              <a:r>
                <a:rPr lang="zh-TW" altLang="en-US" sz="1350" dirty="0" smtClean="0">
                  <a:solidFill>
                    <a:srgbClr val="FFFFFF"/>
                  </a:solidFill>
                </a:rPr>
                <a:t>設</a:t>
              </a:r>
              <a:endParaRPr lang="en-US" altLang="zh-TW" sz="1350" dirty="0" smtClean="0">
                <a:solidFill>
                  <a:srgbClr val="FFFFFF"/>
                </a:solidFill>
              </a:endParaRPr>
            </a:p>
            <a:p>
              <a:pPr algn="ctr"/>
              <a:r>
                <a:rPr lang="en-US" sz="1350" dirty="0" smtClean="0">
                  <a:solidFill>
                    <a:srgbClr val="FFFFFF"/>
                  </a:solidFill>
                </a:rPr>
                <a:t>They are creating a website</a:t>
              </a:r>
              <a:endParaRPr lang="en-US" sz="1350" dirty="0">
                <a:solidFill>
                  <a:srgbClr val="FFFFFF"/>
                </a:solidFill>
              </a:endParaRPr>
            </a:p>
          </p:txBody>
        </p:sp>
      </p:grpSp>
      <p:grpSp>
        <p:nvGrpSpPr>
          <p:cNvPr id="34" name="Group 33"/>
          <p:cNvGrpSpPr/>
          <p:nvPr/>
        </p:nvGrpSpPr>
        <p:grpSpPr>
          <a:xfrm>
            <a:off x="7315200" y="3886200"/>
            <a:ext cx="1551131" cy="1310844"/>
            <a:chOff x="277826" y="3075559"/>
            <a:chExt cx="1786009" cy="1526085"/>
          </a:xfrm>
        </p:grpSpPr>
        <p:sp>
          <p:nvSpPr>
            <p:cNvPr id="35" name="Rounded Rectangle 34"/>
            <p:cNvSpPr/>
            <p:nvPr/>
          </p:nvSpPr>
          <p:spPr>
            <a:xfrm>
              <a:off x="297669" y="3075559"/>
              <a:ext cx="1766166" cy="125006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6" name="TextBox 35"/>
            <p:cNvSpPr txBox="1"/>
            <p:nvPr/>
          </p:nvSpPr>
          <p:spPr>
            <a:xfrm>
              <a:off x="277826" y="3093539"/>
              <a:ext cx="1786009" cy="1508105"/>
            </a:xfrm>
            <a:prstGeom prst="rect">
              <a:avLst/>
            </a:prstGeom>
            <a:noFill/>
          </p:spPr>
          <p:txBody>
            <a:bodyPr wrap="square" rtlCol="0">
              <a:spAutoFit/>
            </a:bodyPr>
            <a:lstStyle/>
            <a:p>
              <a:pPr algn="ctr"/>
              <a:r>
                <a:rPr lang="zh-TW" altLang="en-US" sz="1350" dirty="0">
                  <a:solidFill>
                    <a:srgbClr val="FFFFFF"/>
                  </a:solidFill>
                </a:rPr>
                <a:t>他們目前只用</a:t>
              </a:r>
              <a:endParaRPr lang="en-US" altLang="zh-TW" sz="1350" dirty="0">
                <a:solidFill>
                  <a:srgbClr val="FFFFFF"/>
                </a:solidFill>
              </a:endParaRPr>
            </a:p>
            <a:p>
              <a:pPr algn="ctr"/>
              <a:r>
                <a:rPr lang="zh-TW" altLang="en-US" sz="1350" dirty="0">
                  <a:solidFill>
                    <a:srgbClr val="FFFFFF"/>
                  </a:solidFill>
                </a:rPr>
                <a:t>社群媒</a:t>
              </a:r>
              <a:r>
                <a:rPr lang="zh-TW" altLang="en-US" sz="1350" dirty="0" smtClean="0">
                  <a:solidFill>
                    <a:srgbClr val="FFFFFF"/>
                  </a:solidFill>
                </a:rPr>
                <a:t>體</a:t>
              </a:r>
              <a:endParaRPr lang="en-US" altLang="zh-TW" sz="1350" dirty="0" smtClean="0">
                <a:solidFill>
                  <a:srgbClr val="FFFFFF"/>
                </a:solidFill>
              </a:endParaRPr>
            </a:p>
            <a:p>
              <a:pPr algn="ctr"/>
              <a:r>
                <a:rPr lang="en-US" sz="1350" dirty="0" smtClean="0">
                  <a:solidFill>
                    <a:srgbClr val="FFFFFF"/>
                  </a:solidFill>
                </a:rPr>
                <a:t>The have social media accounts only</a:t>
              </a:r>
              <a:endParaRPr lang="en-US" sz="1350" dirty="0">
                <a:solidFill>
                  <a:srgbClr val="FFFFFF"/>
                </a:solidFill>
              </a:endParaRPr>
            </a:p>
          </p:txBody>
        </p:sp>
      </p:grpSp>
    </p:spTree>
    <p:extLst>
      <p:ext uri="{BB962C8B-B14F-4D97-AF65-F5344CB8AC3E}">
        <p14:creationId xmlns:p14="http://schemas.microsoft.com/office/powerpoint/2010/main" val="184963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900" decel="100000" fill="hold"/>
                                        <p:tgtEl>
                                          <p:spTgt spid="2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1077" y="94790"/>
            <a:ext cx="1235834" cy="739356"/>
          </a:xfrm>
          <a:prstGeom prst="rect">
            <a:avLst/>
          </a:prstGeom>
        </p:spPr>
      </p:pic>
      <p:sp>
        <p:nvSpPr>
          <p:cNvPr id="5" name="Title 1"/>
          <p:cNvSpPr>
            <a:spLocks noGrp="1"/>
          </p:cNvSpPr>
          <p:nvPr>
            <p:ph type="title"/>
          </p:nvPr>
        </p:nvSpPr>
        <p:spPr>
          <a:xfrm>
            <a:off x="0" y="3"/>
            <a:ext cx="9026724" cy="815187"/>
          </a:xfrm>
        </p:spPr>
        <p:txBody>
          <a:bodyPr/>
          <a:lstStyle/>
          <a:p>
            <a:r>
              <a:rPr lang="zh-TW" altLang="en-US" sz="4000" dirty="0">
                <a:latin typeface="華康儷中黑" panose="020B0509000000000000" pitchFamily="49" charset="-120"/>
                <a:ea typeface="華康儷中黑" panose="020B0509000000000000" pitchFamily="49" charset="-120"/>
              </a:rPr>
              <a:t>步驟 </a:t>
            </a:r>
            <a:r>
              <a:rPr lang="en-US" altLang="zh-TW" sz="4000" dirty="0">
                <a:latin typeface="+mn-lt"/>
                <a:ea typeface="華康儷中黑" panose="020B0509000000000000" pitchFamily="49" charset="-120"/>
              </a:rPr>
              <a:t>4</a:t>
            </a:r>
            <a:r>
              <a:rPr lang="en-US" altLang="zh-TW" sz="4000" dirty="0">
                <a:latin typeface="華康儷中黑" panose="020B0509000000000000" pitchFamily="49" charset="-120"/>
                <a:ea typeface="華康儷中黑" panose="020B0509000000000000" pitchFamily="49" charset="-120"/>
              </a:rPr>
              <a:t>: </a:t>
            </a:r>
            <a:r>
              <a:rPr lang="zh-TW" altLang="en-US" sz="4000" dirty="0">
                <a:latin typeface="華康儷中黑" panose="020B0509000000000000" pitchFamily="49" charset="-120"/>
                <a:ea typeface="華康儷中黑" panose="020B0509000000000000" pitchFamily="49" charset="-120"/>
              </a:rPr>
              <a:t>借力我們的團</a:t>
            </a:r>
            <a:r>
              <a:rPr lang="zh-TW" altLang="en-US" sz="4000" dirty="0" smtClean="0">
                <a:latin typeface="華康儷中黑" panose="020B0509000000000000" pitchFamily="49" charset="-120"/>
                <a:ea typeface="華康儷中黑" panose="020B0509000000000000" pitchFamily="49" charset="-120"/>
              </a:rPr>
              <a:t>隊</a:t>
            </a:r>
            <a:r>
              <a:rPr lang="en-US" altLang="zh-TW" sz="4000" dirty="0" smtClean="0">
                <a:latin typeface="華康儷中黑" panose="020B0509000000000000" pitchFamily="49" charset="-120"/>
                <a:ea typeface="華康儷中黑" panose="020B0509000000000000" pitchFamily="49" charset="-120"/>
              </a:rPr>
              <a:t/>
            </a:r>
            <a:br>
              <a:rPr lang="en-US" altLang="zh-TW" sz="4000" dirty="0" smtClean="0">
                <a:latin typeface="華康儷中黑" panose="020B0509000000000000" pitchFamily="49" charset="-120"/>
                <a:ea typeface="華康儷中黑" panose="020B0509000000000000" pitchFamily="49" charset="-120"/>
              </a:rPr>
            </a:br>
            <a:r>
              <a:rPr lang="en-US" sz="3600" dirty="0" smtClean="0"/>
              <a:t>Step 4: Leverage our teams </a:t>
            </a:r>
            <a:endParaRPr lang="en-US" sz="3600" dirty="0"/>
          </a:p>
        </p:txBody>
      </p:sp>
      <p:sp>
        <p:nvSpPr>
          <p:cNvPr id="56" name="Content Placeholder 6"/>
          <p:cNvSpPr txBox="1">
            <a:spLocks/>
          </p:cNvSpPr>
          <p:nvPr/>
        </p:nvSpPr>
        <p:spPr>
          <a:xfrm>
            <a:off x="4457669" y="1309294"/>
            <a:ext cx="8819620" cy="677108"/>
          </a:xfrm>
          <a:prstGeom prst="rect">
            <a:avLst/>
          </a:prstGeom>
        </p:spPr>
        <p:txBody>
          <a:bodyPr wrap="square" lIns="0" tIns="0" rIns="0" bIns="0">
            <a:spAutoFit/>
          </a:bodyPr>
          <a:lstStyle>
            <a:lvl1pPr marL="342900" indent="-342900" algn="l" defTabSz="914400" rtl="0" eaLnBrk="1" latinLnBrk="0" hangingPunct="1">
              <a:spcBef>
                <a:spcPct val="20000"/>
              </a:spcBef>
              <a:buFont typeface="Arial" pitchFamily="34" charset="0"/>
              <a:buChar char="•"/>
              <a:defRPr lang="en-US" sz="1600" b="0" kern="1200" baseline="0" dirty="0" smtClean="0">
                <a:solidFill>
                  <a:schemeClr val="tx1"/>
                </a:solidFill>
                <a:latin typeface="Georgia" pitchFamily="18" charset="0"/>
                <a:ea typeface="+mj-ea"/>
                <a:cs typeface="Arial" pitchFamily="34" charset="0"/>
              </a:defRPr>
            </a:lvl1pPr>
            <a:lvl2pPr marL="742950" indent="-285750" algn="l" defTabSz="914400" rtl="0" eaLnBrk="1" latinLnBrk="0" hangingPunct="1">
              <a:spcBef>
                <a:spcPct val="20000"/>
              </a:spcBef>
              <a:buFont typeface="Arial" pitchFamily="34" charset="0"/>
              <a:buChar char="–"/>
              <a:defRPr lang="en-US" sz="2800" kern="120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en-US" sz="2000" kern="120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en-IN" sz="200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200" dirty="0" smtClean="0">
                <a:latin typeface="+mn-lt"/>
              </a:rPr>
              <a:t/>
            </a:r>
            <a:br>
              <a:rPr lang="en-US" sz="2200" dirty="0" smtClean="0">
                <a:latin typeface="+mn-lt"/>
              </a:rPr>
            </a:br>
            <a:endParaRPr lang="en-US" sz="2200" dirty="0" smtClean="0">
              <a:latin typeface="+mn-lt"/>
            </a:endParaRPr>
          </a:p>
        </p:txBody>
      </p:sp>
      <p:sp>
        <p:nvSpPr>
          <p:cNvPr id="2" name="Rounded Rectangular Callout 1"/>
          <p:cNvSpPr/>
          <p:nvPr/>
        </p:nvSpPr>
        <p:spPr>
          <a:xfrm>
            <a:off x="381000" y="2911971"/>
            <a:ext cx="8610600" cy="3281873"/>
          </a:xfrm>
          <a:prstGeom prst="wedgeRoundRectCallout">
            <a:avLst>
              <a:gd name="adj1" fmla="val -32912"/>
              <a:gd name="adj2" fmla="val 6833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spcAft>
                <a:spcPts val="450"/>
              </a:spcAft>
            </a:pPr>
            <a:r>
              <a:rPr lang="en-US" sz="2200" dirty="0"/>
              <a:t> </a:t>
            </a:r>
            <a:r>
              <a:rPr lang="zh-TW" altLang="en-US" sz="2200" dirty="0" smtClean="0">
                <a:latin typeface="華康儷中黑" panose="020B0509000000000000" pitchFamily="49" charset="-120"/>
                <a:ea typeface="華康儷中黑" panose="020B0509000000000000" pitchFamily="49" charset="-120"/>
              </a:rPr>
              <a:t>「你</a:t>
            </a:r>
            <a:r>
              <a:rPr lang="zh-TW" altLang="en-US" sz="2200" dirty="0">
                <a:latin typeface="華康儷中黑" panose="020B0509000000000000" pitchFamily="49" charset="-120"/>
                <a:ea typeface="華康儷中黑" panose="020B0509000000000000" pitchFamily="49" charset="-120"/>
              </a:rPr>
              <a:t>知道，這不是我的專長，但跟我合作的公司有一個部門，可以協助你的企業，有效利用網際網路</a:t>
            </a:r>
            <a:r>
              <a:rPr lang="zh-TW" altLang="en-US" sz="2200" dirty="0" smtClean="0">
                <a:latin typeface="華康儷中黑" panose="020B0509000000000000" pitchFamily="49" charset="-120"/>
                <a:ea typeface="華康儷中黑" panose="020B0509000000000000" pitchFamily="49" charset="-120"/>
              </a:rPr>
              <a:t>。我</a:t>
            </a:r>
            <a:r>
              <a:rPr lang="zh-TW" altLang="en-US" sz="2200" dirty="0">
                <a:latin typeface="華康儷中黑" panose="020B0509000000000000" pitchFamily="49" charset="-120"/>
                <a:ea typeface="華康儷中黑" panose="020B0509000000000000" pitchFamily="49" charset="-120"/>
              </a:rPr>
              <a:t>很樂意幫你安排一次會談，讓一位產品專員以</a:t>
            </a:r>
            <a:r>
              <a:rPr lang="en-US" altLang="zh-TW" sz="2200" dirty="0">
                <a:latin typeface="華康儷中黑" panose="020B0509000000000000" pitchFamily="49" charset="-120"/>
                <a:ea typeface="華康儷中黑" panose="020B0509000000000000" pitchFamily="49" charset="-120"/>
              </a:rPr>
              <a:t>30</a:t>
            </a:r>
            <a:r>
              <a:rPr lang="zh-TW" altLang="en-US" sz="2200" dirty="0">
                <a:latin typeface="華康儷中黑" panose="020B0509000000000000" pitchFamily="49" charset="-120"/>
                <a:ea typeface="華康儷中黑" panose="020B0509000000000000" pitchFamily="49" charset="-120"/>
              </a:rPr>
              <a:t>分鐘左右向你介紹我們的科技，看看是否對你和你的企業有幫助。你通常是早上還是下午有空</a:t>
            </a:r>
            <a:r>
              <a:rPr lang="zh-TW" altLang="en-US" sz="2200" dirty="0" smtClean="0">
                <a:latin typeface="華康儷中黑" panose="020B0509000000000000" pitchFamily="49" charset="-120"/>
                <a:ea typeface="華康儷中黑" panose="020B0509000000000000" pitchFamily="49" charset="-120"/>
              </a:rPr>
              <a:t>？」</a:t>
            </a:r>
            <a:endParaRPr lang="en-US" sz="2200" dirty="0" smtClean="0">
              <a:latin typeface="華康儷中黑" panose="020B0509000000000000" pitchFamily="49" charset="-120"/>
              <a:ea typeface="華康儷中黑" panose="020B0509000000000000" pitchFamily="49" charset="-120"/>
            </a:endParaRPr>
          </a:p>
          <a:p>
            <a:pPr>
              <a:spcAft>
                <a:spcPts val="600"/>
              </a:spcAft>
            </a:pPr>
            <a:r>
              <a:rPr lang="en-US" dirty="0" smtClean="0"/>
              <a:t>“</a:t>
            </a:r>
            <a:r>
              <a:rPr lang="en-US" dirty="0"/>
              <a:t>You know, it’s not an area that I specialize in, but the company I work with has an entire division that helps businesses like yours effectively leverage the Internet. </a:t>
            </a:r>
          </a:p>
          <a:p>
            <a:pPr>
              <a:spcAft>
                <a:spcPts val="600"/>
              </a:spcAft>
            </a:pPr>
            <a:r>
              <a:rPr lang="en-US" dirty="0"/>
              <a:t> I would be happy to set up an appointment to have one of the Product Specialists take about 30 minutes to show you the technology to see if it has value to you and your business. What typically works best for you   mornings or afternoons?”</a:t>
            </a:r>
          </a:p>
        </p:txBody>
      </p:sp>
      <p:sp>
        <p:nvSpPr>
          <p:cNvPr id="6" name="Content Placeholder 6"/>
          <p:cNvSpPr txBox="1">
            <a:spLocks/>
          </p:cNvSpPr>
          <p:nvPr/>
        </p:nvSpPr>
        <p:spPr>
          <a:xfrm>
            <a:off x="1485096" y="1219200"/>
            <a:ext cx="6616438" cy="1692771"/>
          </a:xfrm>
          <a:prstGeom prst="rect">
            <a:avLst/>
          </a:prstGeom>
        </p:spPr>
        <p:txBody>
          <a:bodyPr wrap="square" lIns="0" tIns="0" rIns="0" bIns="0">
            <a:spAutoFit/>
          </a:bodyPr>
          <a:lstStyle>
            <a:lvl1pPr marL="342900" indent="-342900" algn="l" defTabSz="914400" rtl="0" eaLnBrk="1" latinLnBrk="0" hangingPunct="1">
              <a:spcBef>
                <a:spcPct val="20000"/>
              </a:spcBef>
              <a:buFont typeface="Arial" pitchFamily="34" charset="0"/>
              <a:buChar char="•"/>
              <a:defRPr lang="en-US" sz="1600" b="0" kern="1200" baseline="0" dirty="0" smtClean="0">
                <a:solidFill>
                  <a:schemeClr val="tx1"/>
                </a:solidFill>
                <a:latin typeface="Georgia" pitchFamily="18" charset="0"/>
                <a:ea typeface="+mj-ea"/>
                <a:cs typeface="Arial" pitchFamily="34" charset="0"/>
              </a:defRPr>
            </a:lvl1pPr>
            <a:lvl2pPr marL="742950" indent="-285750" algn="l" defTabSz="914400" rtl="0" eaLnBrk="1" latinLnBrk="0" hangingPunct="1">
              <a:spcBef>
                <a:spcPct val="20000"/>
              </a:spcBef>
              <a:buFont typeface="Arial" pitchFamily="34" charset="0"/>
              <a:buChar char="–"/>
              <a:defRPr lang="en-US" sz="2800" kern="120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en-US" sz="2000" kern="120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en-IN" sz="200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TW" altLang="en-US" sz="2200" dirty="0">
                <a:latin typeface="華康儷中黑" panose="020B0509000000000000" pitchFamily="49" charset="-120"/>
                <a:ea typeface="華康儷中黑" panose="020B0509000000000000" pitchFamily="49" charset="-120"/>
              </a:rPr>
              <a:t>當你已經找出一些地方，是你可以幫上忙的</a:t>
            </a:r>
            <a:r>
              <a:rPr lang="en-US" sz="2200" dirty="0">
                <a:latin typeface="華康儷中黑" panose="020B0509000000000000" pitchFamily="49" charset="-120"/>
                <a:ea typeface="華康儷中黑" panose="020B0509000000000000" pitchFamily="49" charset="-120"/>
              </a:rPr>
              <a:t>…</a:t>
            </a:r>
            <a:r>
              <a:rPr lang="en-US" sz="2000" dirty="0">
                <a:latin typeface="+mn-lt"/>
              </a:rPr>
              <a:t/>
            </a:r>
            <a:br>
              <a:rPr lang="en-US" sz="2000" dirty="0">
                <a:latin typeface="+mn-lt"/>
              </a:rPr>
            </a:br>
            <a:r>
              <a:rPr lang="en-US" sz="2000" dirty="0">
                <a:latin typeface="+mn-lt"/>
              </a:rPr>
              <a:t>When you have identified some areas where you can help…</a:t>
            </a:r>
          </a:p>
          <a:p>
            <a:pPr marL="42863" indent="0">
              <a:buNone/>
            </a:pPr>
            <a:r>
              <a:rPr lang="zh-TW" altLang="en-US" sz="2000" b="1" dirty="0">
                <a:solidFill>
                  <a:srgbClr val="FFC000"/>
                </a:solidFill>
                <a:latin typeface="華康儷中黑" panose="020B0509000000000000" pitchFamily="49" charset="-120"/>
                <a:ea typeface="華康儷中黑" panose="020B0509000000000000" pitchFamily="49" charset="-120"/>
              </a:rPr>
              <a:t>就是時候，提供一個解決方案</a:t>
            </a:r>
            <a:r>
              <a:rPr lang="en-US" sz="2000" b="1" dirty="0">
                <a:solidFill>
                  <a:srgbClr val="FFC000"/>
                </a:solidFill>
                <a:latin typeface="華康儷中黑" panose="020B0509000000000000" pitchFamily="49" charset="-120"/>
                <a:ea typeface="華康儷中黑" panose="020B0509000000000000" pitchFamily="49" charset="-120"/>
              </a:rPr>
              <a:t>: </a:t>
            </a:r>
            <a:r>
              <a:rPr lang="zh-TW" altLang="en-US" sz="2000" b="1" u="sng" dirty="0">
                <a:solidFill>
                  <a:srgbClr val="FFC000"/>
                </a:solidFill>
                <a:latin typeface="華康儷中黑" panose="020B0509000000000000" pitchFamily="49" charset="-120"/>
                <a:ea typeface="華康儷中黑" panose="020B0509000000000000" pitchFamily="49" charset="-120"/>
              </a:rPr>
              <a:t>會</a:t>
            </a:r>
            <a:r>
              <a:rPr lang="zh-TW" altLang="en-US" sz="2000" b="1" u="sng" dirty="0" smtClean="0">
                <a:solidFill>
                  <a:srgbClr val="FFC000"/>
                </a:solidFill>
                <a:latin typeface="華康儷中黑" panose="020B0509000000000000" pitchFamily="49" charset="-120"/>
                <a:ea typeface="華康儷中黑" panose="020B0509000000000000" pitchFamily="49" charset="-120"/>
              </a:rPr>
              <a:t>談提</a:t>
            </a:r>
            <a:r>
              <a:rPr lang="zh-TW" altLang="en-US" sz="2000" b="1" u="sng" dirty="0">
                <a:solidFill>
                  <a:srgbClr val="FFC000"/>
                </a:solidFill>
                <a:latin typeface="華康儷中黑" panose="020B0509000000000000" pitchFamily="49" charset="-120"/>
                <a:ea typeface="華康儷中黑" panose="020B0509000000000000" pitchFamily="49" charset="-120"/>
              </a:rPr>
              <a:t>及產品專員</a:t>
            </a:r>
            <a:r>
              <a:rPr lang="en-US" sz="2000" b="1" dirty="0">
                <a:solidFill>
                  <a:srgbClr val="FFC000"/>
                </a:solidFill>
                <a:latin typeface="華康儷中黑" panose="020B0509000000000000" pitchFamily="49" charset="-120"/>
                <a:ea typeface="華康儷中黑" panose="020B0509000000000000" pitchFamily="49" charset="-120"/>
              </a:rPr>
              <a:t>! </a:t>
            </a:r>
            <a:endParaRPr lang="en-US" sz="2000" b="1" dirty="0" smtClean="0">
              <a:solidFill>
                <a:srgbClr val="FFC000"/>
              </a:solidFill>
              <a:latin typeface="華康儷中黑" panose="020B0509000000000000" pitchFamily="49" charset="-120"/>
              <a:ea typeface="華康儷中黑" panose="020B0509000000000000" pitchFamily="49" charset="-120"/>
            </a:endParaRPr>
          </a:p>
          <a:p>
            <a:pPr marL="42863" indent="0">
              <a:buNone/>
            </a:pPr>
            <a:r>
              <a:rPr lang="en-US" sz="2000" b="1" dirty="0">
                <a:solidFill>
                  <a:srgbClr val="FFC000"/>
                </a:solidFill>
                <a:latin typeface="+mn-lt"/>
              </a:rPr>
              <a:t>It’s time to offer a solution: </a:t>
            </a:r>
            <a:r>
              <a:rPr lang="en-US" sz="2000" b="1" u="sng" dirty="0">
                <a:solidFill>
                  <a:srgbClr val="FFC000"/>
                </a:solidFill>
                <a:latin typeface="+mn-lt"/>
              </a:rPr>
              <a:t>THE APPOINTMENT </a:t>
            </a:r>
            <a:br>
              <a:rPr lang="en-US" sz="2000" b="1" u="sng" dirty="0">
                <a:solidFill>
                  <a:srgbClr val="FFC000"/>
                </a:solidFill>
                <a:latin typeface="+mn-lt"/>
              </a:rPr>
            </a:br>
            <a:r>
              <a:rPr lang="en-US" sz="2000" b="1" dirty="0">
                <a:solidFill>
                  <a:srgbClr val="FFC000"/>
                </a:solidFill>
                <a:latin typeface="+mn-lt"/>
              </a:rPr>
              <a:t>Edify the Product Specialist! </a:t>
            </a:r>
          </a:p>
        </p:txBody>
      </p:sp>
    </p:spTree>
    <p:extLst>
      <p:ext uri="{BB962C8B-B14F-4D97-AF65-F5344CB8AC3E}">
        <p14:creationId xmlns:p14="http://schemas.microsoft.com/office/powerpoint/2010/main" val="305114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786" y="1363119"/>
            <a:ext cx="4572000" cy="1292662"/>
          </a:xfrm>
          <a:prstGeom prst="rect">
            <a:avLst/>
          </a:prstGeom>
        </p:spPr>
        <p:txBody>
          <a:bodyPr>
            <a:spAutoFit/>
          </a:bodyPr>
          <a:lstStyle/>
          <a:p>
            <a:pPr algn="ctr"/>
            <a:r>
              <a:rPr lang="zh-TW" altLang="en-US" sz="2400" b="1" cap="all" dirty="0">
                <a:latin typeface="華康儷中黑" panose="020B0509000000000000" pitchFamily="49" charset="-120"/>
                <a:ea typeface="華康儷中黑" panose="020B0509000000000000" pitchFamily="49" charset="-120"/>
                <a:cs typeface="Arial" panose="020B0604020202020204" pitchFamily="34" charset="0"/>
              </a:rPr>
              <a:t>我們的專業團隊</a:t>
            </a:r>
            <a:r>
              <a:rPr lang="en-US" sz="2000" b="1" cap="all" dirty="0">
                <a:latin typeface="華康儷中黑" panose="020B0509000000000000" pitchFamily="49" charset="-120"/>
                <a:ea typeface="華康儷中黑" panose="020B0509000000000000" pitchFamily="49" charset="-120"/>
                <a:cs typeface="Arial" panose="020B0604020202020204" pitchFamily="34" charset="0"/>
              </a:rPr>
              <a:t/>
            </a:r>
            <a:br>
              <a:rPr lang="en-US" sz="2000" b="1" cap="all" dirty="0">
                <a:latin typeface="華康儷中黑" panose="020B0509000000000000" pitchFamily="49" charset="-120"/>
                <a:ea typeface="華康儷中黑" panose="020B0509000000000000" pitchFamily="49" charset="-120"/>
                <a:cs typeface="Arial" panose="020B0604020202020204" pitchFamily="34" charset="0"/>
              </a:rPr>
            </a:br>
            <a:r>
              <a:rPr lang="zh-TW" altLang="en-US" dirty="0">
                <a:latin typeface="華康儷中黑" panose="020B0509000000000000" pitchFamily="49" charset="-120"/>
                <a:ea typeface="華康儷中黑" panose="020B0509000000000000" pitchFamily="49" charset="-120"/>
                <a:cs typeface="Arial" panose="020B0604020202020204" pitchFamily="34" charset="0"/>
              </a:rPr>
              <a:t>你所要做的，就是加入我們</a:t>
            </a:r>
            <a:r>
              <a:rPr lang="en-US" dirty="0" smtClean="0">
                <a:latin typeface="華康儷中黑" panose="020B0509000000000000" pitchFamily="49" charset="-120"/>
                <a:ea typeface="華康儷中黑" panose="020B0509000000000000" pitchFamily="49" charset="-120"/>
                <a:cs typeface="Arial" panose="020B0604020202020204" pitchFamily="34" charset="0"/>
              </a:rPr>
              <a:t>!</a:t>
            </a:r>
          </a:p>
          <a:p>
            <a:pPr algn="ctr"/>
            <a:r>
              <a:rPr lang="en-US" b="1" dirty="0">
                <a:ea typeface="華康儷中黑" panose="020B0509000000000000" pitchFamily="49" charset="-120"/>
                <a:cs typeface="Arial" panose="020B0604020202020204" pitchFamily="34" charset="0"/>
              </a:rPr>
              <a:t>Our Teams of </a:t>
            </a:r>
            <a:r>
              <a:rPr lang="en-US" b="1" dirty="0" smtClean="0">
                <a:ea typeface="華康儷中黑" panose="020B0509000000000000" pitchFamily="49" charset="-120"/>
                <a:cs typeface="Arial" panose="020B0604020202020204" pitchFamily="34" charset="0"/>
              </a:rPr>
              <a:t>Professionals</a:t>
            </a:r>
          </a:p>
          <a:p>
            <a:pPr algn="ctr"/>
            <a:r>
              <a:rPr lang="en-US" b="1" dirty="0" smtClean="0">
                <a:ea typeface="華康儷中黑" panose="020B0509000000000000" pitchFamily="49" charset="-120"/>
                <a:cs typeface="Arial" panose="020B0604020202020204" pitchFamily="34" charset="0"/>
              </a:rPr>
              <a:t> </a:t>
            </a:r>
            <a:r>
              <a:rPr lang="en-US" dirty="0">
                <a:ea typeface="華康儷中黑" panose="020B0509000000000000" pitchFamily="49" charset="-120"/>
                <a:cs typeface="Arial" panose="020B0604020202020204" pitchFamily="34" charset="0"/>
              </a:rPr>
              <a:t>are here for you and your prospects</a:t>
            </a:r>
            <a:r>
              <a:rPr lang="en-US" dirty="0" smtClean="0">
                <a:ea typeface="華康儷中黑" panose="020B0509000000000000" pitchFamily="49" charset="-120"/>
                <a:cs typeface="Arial" panose="020B0604020202020204" pitchFamily="34" charset="0"/>
              </a:rPr>
              <a:t>!</a:t>
            </a:r>
            <a:endParaRPr lang="en-US" dirty="0">
              <a:ea typeface="華康儷中黑" panose="020B0509000000000000" pitchFamily="49" charset="-120"/>
              <a:cs typeface="Arial" panose="020B0604020202020204" pitchFamily="34" charset="0"/>
            </a:endParaRPr>
          </a:p>
        </p:txBody>
      </p:sp>
      <p:sp>
        <p:nvSpPr>
          <p:cNvPr id="13" name="Pentagon 12"/>
          <p:cNvSpPr/>
          <p:nvPr/>
        </p:nvSpPr>
        <p:spPr>
          <a:xfrm flipH="1">
            <a:off x="4343400" y="1447800"/>
            <a:ext cx="4800600" cy="914400"/>
          </a:xfrm>
          <a:prstGeom prst="homePlate">
            <a:avLst>
              <a:gd name="adj" fmla="val 32292"/>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1628"/>
            <a:r>
              <a:rPr lang="zh-TW" altLang="en-US" sz="1600" dirty="0">
                <a:solidFill>
                  <a:schemeClr val="tx1"/>
                </a:solidFill>
                <a:latin typeface="華康儷中黑" panose="020B0509000000000000" pitchFamily="49" charset="-120"/>
                <a:ea typeface="華康儷中黑" panose="020B0509000000000000" pitchFamily="49" charset="-120"/>
                <a:cs typeface="Arial" panose="020B0604020202020204" pitchFamily="34" charset="0"/>
              </a:rPr>
              <a:t>你 </a:t>
            </a:r>
            <a:r>
              <a:rPr lang="zh-TW" altLang="en-US" sz="1600" b="1" dirty="0">
                <a:solidFill>
                  <a:schemeClr val="tx1"/>
                </a:solidFill>
                <a:latin typeface="華康儷中黑" panose="020B0509000000000000" pitchFamily="49" charset="-120"/>
                <a:ea typeface="華康儷中黑" panose="020B0509000000000000" pitchFamily="49" charset="-120"/>
                <a:cs typeface="Arial" panose="020B0604020202020204" pitchFamily="34" charset="0"/>
              </a:rPr>
              <a:t>邀約會</a:t>
            </a:r>
            <a:r>
              <a:rPr lang="zh-TW" altLang="en-US" sz="1600" b="1" dirty="0" smtClean="0">
                <a:solidFill>
                  <a:schemeClr val="tx1"/>
                </a:solidFill>
                <a:latin typeface="華康儷中黑" panose="020B0509000000000000" pitchFamily="49" charset="-120"/>
                <a:ea typeface="華康儷中黑" panose="020B0509000000000000" pitchFamily="49" charset="-120"/>
                <a:cs typeface="Arial" panose="020B0604020202020204" pitchFamily="34" charset="0"/>
              </a:rPr>
              <a:t>談</a:t>
            </a:r>
            <a:endParaRPr lang="en-US" altLang="zh-TW" sz="1600" b="1" dirty="0" smtClean="0">
              <a:solidFill>
                <a:schemeClr val="tx1"/>
              </a:solidFill>
              <a:latin typeface="華康儷中黑" panose="020B0509000000000000" pitchFamily="49" charset="-120"/>
              <a:ea typeface="華康儷中黑" panose="020B0509000000000000" pitchFamily="49" charset="-120"/>
              <a:cs typeface="Arial" panose="020B0604020202020204" pitchFamily="34" charset="0"/>
            </a:endParaRPr>
          </a:p>
          <a:p>
            <a:pPr marL="401628"/>
            <a:r>
              <a:rPr lang="en-US" sz="1600" b="1" dirty="0" smtClean="0"/>
              <a:t>You:  </a:t>
            </a:r>
            <a:r>
              <a:rPr lang="en-US" sz="1600" dirty="0" smtClean="0"/>
              <a:t>Schedule </a:t>
            </a:r>
            <a:r>
              <a:rPr lang="en-US" sz="1600" dirty="0"/>
              <a:t>the appointment</a:t>
            </a:r>
          </a:p>
          <a:p>
            <a:pPr marL="401628"/>
            <a:endParaRPr lang="en-US" sz="1600" b="1" cap="all" dirty="0">
              <a:solidFill>
                <a:schemeClr val="tx1"/>
              </a:solidFill>
              <a:latin typeface="華康儷中黑" panose="020B0509000000000000" pitchFamily="49" charset="-120"/>
              <a:ea typeface="華康儷中黑" panose="020B0509000000000000" pitchFamily="49" charset="-120"/>
              <a:cs typeface="Arial" panose="020B0604020202020204" pitchFamily="34" charset="0"/>
            </a:endParaRPr>
          </a:p>
        </p:txBody>
      </p:sp>
      <p:sp>
        <p:nvSpPr>
          <p:cNvPr id="14" name="Pentagon 13"/>
          <p:cNvSpPr/>
          <p:nvPr/>
        </p:nvSpPr>
        <p:spPr>
          <a:xfrm flipH="1">
            <a:off x="4343400" y="2476500"/>
            <a:ext cx="4800600" cy="914400"/>
          </a:xfrm>
          <a:prstGeom prst="homePlate">
            <a:avLst>
              <a:gd name="adj" fmla="val 32292"/>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6067"/>
            <a:r>
              <a:rPr lang="zh-TW" altLang="en-US" sz="1600" b="1" cap="all" dirty="0">
                <a:solidFill>
                  <a:schemeClr val="tx1"/>
                </a:solidFill>
                <a:latin typeface="華康儷中黑" panose="020B0509000000000000" pitchFamily="49" charset="-120"/>
                <a:ea typeface="華康儷中黑" panose="020B0509000000000000" pitchFamily="49" charset="-120"/>
                <a:cs typeface="Arial" panose="020B0604020202020204" pitchFamily="34" charset="0"/>
              </a:rPr>
              <a:t>產品專員</a:t>
            </a:r>
            <a:r>
              <a:rPr lang="en-US" sz="1600" b="1" cap="all" dirty="0">
                <a:solidFill>
                  <a:prstClr val="black"/>
                </a:solidFill>
                <a:latin typeface="Arial" panose="020B0604020202020204" pitchFamily="34" charset="0"/>
                <a:ea typeface="微軟正黑體" panose="020B0604030504040204" pitchFamily="34" charset="-120"/>
                <a:cs typeface="Arial" panose="020B0604020202020204" pitchFamily="34" charset="0"/>
              </a:rPr>
              <a:t/>
            </a:r>
            <a:br>
              <a:rPr lang="en-US" sz="1600" b="1" cap="all" dirty="0">
                <a:solidFill>
                  <a:prstClr val="black"/>
                </a:solidFill>
                <a:latin typeface="Arial" panose="020B0604020202020204" pitchFamily="34" charset="0"/>
                <a:ea typeface="微軟正黑體" panose="020B0604030504040204" pitchFamily="34" charset="-120"/>
                <a:cs typeface="Arial" panose="020B0604020202020204" pitchFamily="34" charset="0"/>
              </a:rPr>
            </a:br>
            <a:r>
              <a:rPr lang="en-US" sz="1600" b="1" dirty="0"/>
              <a:t>Product Specialists</a:t>
            </a:r>
            <a:r>
              <a:rPr lang="zh-TW" altLang="en-US" sz="1600" dirty="0" smtClean="0">
                <a:solidFill>
                  <a:prstClr val="black"/>
                </a:solidFill>
                <a:latin typeface="Arial" panose="020B0604020202020204" pitchFamily="34" charset="0"/>
                <a:ea typeface="微軟正黑體" panose="020B0604030504040204" pitchFamily="34" charset="-120"/>
                <a:cs typeface="Arial" panose="020B0604020202020204" pitchFamily="34" charset="0"/>
              </a:rPr>
              <a:t>進</a:t>
            </a:r>
            <a:r>
              <a:rPr lang="zh-TW" altLang="en-US" sz="1600" dirty="0">
                <a:solidFill>
                  <a:prstClr val="black"/>
                </a:solidFill>
                <a:latin typeface="Arial" panose="020B0604020202020204" pitchFamily="34" charset="0"/>
                <a:ea typeface="微軟正黑體" panose="020B0604030504040204" pitchFamily="34" charset="-120"/>
                <a:cs typeface="Arial" panose="020B0604020202020204" pitchFamily="34" charset="0"/>
              </a:rPr>
              <a:t>行會談</a:t>
            </a:r>
            <a:r>
              <a:rPr lang="en-US" sz="1600" dirty="0">
                <a:solidFill>
                  <a:prstClr val="black"/>
                </a:solidFill>
                <a:latin typeface="Arial" panose="020B0604020202020204" pitchFamily="34" charset="0"/>
                <a:ea typeface="微軟正黑體" panose="020B0604030504040204" pitchFamily="34" charset="-120"/>
                <a:cs typeface="Arial" panose="020B0604020202020204" pitchFamily="34" charset="0"/>
              </a:rPr>
              <a:t> / </a:t>
            </a:r>
            <a:r>
              <a:rPr lang="zh-TW" altLang="en-US" sz="1600" dirty="0">
                <a:solidFill>
                  <a:prstClr val="black"/>
                </a:solidFill>
                <a:latin typeface="Arial" panose="020B0604020202020204" pitchFamily="34" charset="0"/>
                <a:ea typeface="微軟正黑體" panose="020B0604030504040204" pitchFamily="34" charset="-120"/>
                <a:cs typeface="Arial" panose="020B0604020202020204" pitchFamily="34" charset="0"/>
              </a:rPr>
              <a:t>為你銷售網站</a:t>
            </a:r>
            <a:r>
              <a:rPr lang="en-US" sz="1600" dirty="0">
                <a:solidFill>
                  <a:prstClr val="black"/>
                </a:solidFill>
                <a:latin typeface="Arial" panose="020B0604020202020204" pitchFamily="34" charset="0"/>
                <a:ea typeface="微軟正黑體" panose="020B0604030504040204" pitchFamily="34" charset="-120"/>
                <a:cs typeface="Arial" panose="020B0604020202020204" pitchFamily="34" charset="0"/>
              </a:rPr>
              <a:t>!</a:t>
            </a:r>
            <a:endParaRPr lang="en-US" sz="1600" b="1" dirty="0">
              <a:solidFill>
                <a:prstClr val="black"/>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5" name="Pentagon 14"/>
          <p:cNvSpPr/>
          <p:nvPr/>
        </p:nvSpPr>
        <p:spPr>
          <a:xfrm flipH="1">
            <a:off x="4343400" y="3390900"/>
            <a:ext cx="4800600" cy="1181100"/>
          </a:xfrm>
          <a:prstGeom prst="homePlate">
            <a:avLst>
              <a:gd name="adj" fmla="val 32292"/>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6067"/>
            <a:r>
              <a:rPr lang="zh-TW" altLang="en-US" sz="1600" b="1" cap="all" dirty="0">
                <a:solidFill>
                  <a:prstClr val="white"/>
                </a:solidFill>
                <a:latin typeface="華康儷中黑" panose="020B0509000000000000" pitchFamily="49" charset="-120"/>
                <a:ea typeface="華康儷中黑" panose="020B0509000000000000" pitchFamily="49" charset="-120"/>
                <a:cs typeface="Arial" panose="020B0604020202020204" pitchFamily="34" charset="0"/>
              </a:rPr>
              <a:t>技術支援</a:t>
            </a:r>
            <a:r>
              <a:rPr lang="en-US" sz="1600" b="1" cap="all" dirty="0">
                <a:solidFill>
                  <a:prstClr val="white"/>
                </a:solidFill>
                <a:latin typeface="華康儷中黑" panose="020B0509000000000000" pitchFamily="49" charset="-120"/>
                <a:ea typeface="華康儷中黑" panose="020B0509000000000000" pitchFamily="49" charset="-120"/>
                <a:cs typeface="Arial" panose="020B0604020202020204" pitchFamily="34" charset="0"/>
              </a:rPr>
              <a:t> </a:t>
            </a:r>
            <a:r>
              <a:rPr lang="en-US" sz="1600" b="1" cap="all" dirty="0" smtClean="0">
                <a:solidFill>
                  <a:prstClr val="white"/>
                </a:solidFill>
                <a:latin typeface="華康儷中黑" panose="020B0509000000000000" pitchFamily="49" charset="-120"/>
                <a:ea typeface="華康儷中黑" panose="020B0509000000000000" pitchFamily="49" charset="-120"/>
                <a:cs typeface="Arial" panose="020B0604020202020204" pitchFamily="34" charset="0"/>
              </a:rPr>
              <a:t> </a:t>
            </a:r>
            <a:endParaRPr lang="en-US" sz="1600" b="1" cap="all" dirty="0">
              <a:solidFill>
                <a:prstClr val="white"/>
              </a:solidFill>
              <a:latin typeface="華康儷中黑" panose="020B0509000000000000" pitchFamily="49" charset="-120"/>
              <a:ea typeface="華康儷中黑" panose="020B0509000000000000" pitchFamily="49" charset="-120"/>
              <a:cs typeface="Arial" panose="020B0604020202020204" pitchFamily="34" charset="0"/>
            </a:endParaRPr>
          </a:p>
          <a:p>
            <a:pPr marL="346067"/>
            <a:r>
              <a:rPr lang="zh-TW" altLang="en-US" sz="1600" dirty="0">
                <a:solidFill>
                  <a:prstClr val="white"/>
                </a:solidFill>
                <a:latin typeface="華康儷中黑" panose="020B0509000000000000" pitchFamily="49" charset="-120"/>
                <a:ea typeface="華康儷中黑" panose="020B0509000000000000" pitchFamily="49" charset="-120"/>
                <a:cs typeface="Arial" panose="020B0604020202020204" pitchFamily="34" charset="0"/>
              </a:rPr>
              <a:t>為你的客戶處理所有技術問題</a:t>
            </a:r>
            <a:r>
              <a:rPr lang="en-US" sz="1600" dirty="0" smtClean="0">
                <a:solidFill>
                  <a:prstClr val="white"/>
                </a:solidFill>
                <a:latin typeface="華康儷中黑" panose="020B0509000000000000" pitchFamily="49" charset="-120"/>
                <a:ea typeface="華康儷中黑" panose="020B0509000000000000" pitchFamily="49" charset="-120"/>
                <a:cs typeface="Arial" panose="020B0604020202020204" pitchFamily="34" charset="0"/>
              </a:rPr>
              <a:t>!</a:t>
            </a:r>
          </a:p>
          <a:p>
            <a:pPr marL="346067"/>
            <a:r>
              <a:rPr lang="en-US" sz="1600" dirty="0"/>
              <a:t>T</a:t>
            </a:r>
            <a:r>
              <a:rPr lang="en-US" sz="1600" dirty="0" smtClean="0"/>
              <a:t>echnical Support</a:t>
            </a:r>
          </a:p>
          <a:p>
            <a:pPr marL="346067"/>
            <a:r>
              <a:rPr lang="en-US" sz="1600" dirty="0">
                <a:solidFill>
                  <a:prstClr val="white"/>
                </a:solidFill>
                <a:ea typeface="華康儷中黑" panose="020B0509000000000000" pitchFamily="49" charset="-120"/>
                <a:cs typeface="Arial" panose="020B0604020202020204" pitchFamily="34" charset="0"/>
              </a:rPr>
              <a:t>Handle all the technical problems for your customers!</a:t>
            </a:r>
          </a:p>
        </p:txBody>
      </p:sp>
      <p:sp>
        <p:nvSpPr>
          <p:cNvPr id="16" name="Pentagon 15"/>
          <p:cNvSpPr/>
          <p:nvPr/>
        </p:nvSpPr>
        <p:spPr>
          <a:xfrm flipH="1">
            <a:off x="4317124" y="4713890"/>
            <a:ext cx="4800600" cy="1676400"/>
          </a:xfrm>
          <a:prstGeom prst="homePlate">
            <a:avLst>
              <a:gd name="adj" fmla="val 32292"/>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6067"/>
            <a:r>
              <a:rPr lang="zh-TW" altLang="en-US" sz="1600" dirty="0">
                <a:solidFill>
                  <a:prstClr val="black"/>
                </a:solidFill>
                <a:latin typeface="Arial" panose="020B0604020202020204" pitchFamily="34" charset="0"/>
                <a:ea typeface="微軟正黑體" panose="020B0604030504040204" pitchFamily="34" charset="-120"/>
                <a:cs typeface="Arial" panose="020B0604020202020204" pitchFamily="34" charset="0"/>
              </a:rPr>
              <a:t>你</a:t>
            </a:r>
            <a:r>
              <a:rPr lang="en-US" sz="1600" dirty="0">
                <a:solidFill>
                  <a:prstClr val="black"/>
                </a:solidFill>
                <a:latin typeface="Arial" panose="020B0604020202020204" pitchFamily="34" charset="0"/>
                <a:ea typeface="微軟正黑體" panose="020B0604030504040204" pitchFamily="34" charset="-120"/>
                <a:cs typeface="Arial" panose="020B0604020202020204" pitchFamily="34" charset="0"/>
              </a:rPr>
              <a:t>  </a:t>
            </a:r>
            <a:r>
              <a:rPr lang="zh-TW" altLang="en-US" sz="1600" b="1" cap="all" dirty="0">
                <a:solidFill>
                  <a:schemeClr val="tx1"/>
                </a:solidFill>
                <a:latin typeface="華康儷中黑" panose="020B0509000000000000" pitchFamily="49" charset="-120"/>
                <a:ea typeface="華康儷中黑" panose="020B0509000000000000" pitchFamily="49" charset="-120"/>
                <a:cs typeface="Arial" panose="020B0604020202020204" pitchFamily="34" charset="0"/>
              </a:rPr>
              <a:t>賺取</a:t>
            </a:r>
            <a:r>
              <a:rPr lang="en-US" altLang="zh-TW" sz="1600" b="1" cap="all" dirty="0">
                <a:solidFill>
                  <a:schemeClr val="tx1"/>
                </a:solidFill>
                <a:ea typeface="華康儷中黑" panose="020B0509000000000000" pitchFamily="49" charset="-120"/>
                <a:cs typeface="Arial" panose="020B0604020202020204" pitchFamily="34" charset="0"/>
              </a:rPr>
              <a:t>230 BV</a:t>
            </a:r>
            <a:r>
              <a:rPr lang="zh-TW" altLang="en-US" sz="1600" b="1" cap="all" dirty="0">
                <a:solidFill>
                  <a:schemeClr val="tx1"/>
                </a:solidFill>
                <a:latin typeface="華康儷中黑" panose="020B0509000000000000" pitchFamily="49" charset="-120"/>
                <a:ea typeface="華康儷中黑" panose="020B0509000000000000" pitchFamily="49" charset="-120"/>
                <a:cs typeface="Arial" panose="020B0604020202020204" pitchFamily="34" charset="0"/>
              </a:rPr>
              <a:t>零售利潤及來自活躍客戶的每月</a:t>
            </a:r>
            <a:r>
              <a:rPr lang="en-US" altLang="zh-TW" sz="1600" b="1" cap="all" dirty="0">
                <a:solidFill>
                  <a:schemeClr val="tx1"/>
                </a:solidFill>
                <a:ea typeface="華康儷中黑" panose="020B0509000000000000" pitchFamily="49" charset="-120"/>
                <a:cs typeface="Arial" panose="020B0604020202020204" pitchFamily="34" charset="0"/>
              </a:rPr>
              <a:t>30 BV</a:t>
            </a:r>
            <a:r>
              <a:rPr lang="zh-TW" altLang="en-US" sz="1600" b="1" cap="all" dirty="0">
                <a:solidFill>
                  <a:schemeClr val="tx1"/>
                </a:solidFill>
                <a:latin typeface="華康儷中黑" panose="020B0509000000000000" pitchFamily="49" charset="-120"/>
                <a:ea typeface="華康儷中黑" panose="020B0509000000000000" pitchFamily="49" charset="-120"/>
                <a:cs typeface="Arial" panose="020B0604020202020204" pitchFamily="34" charset="0"/>
              </a:rPr>
              <a:t>，並做一名稱職的「顧客經理</a:t>
            </a:r>
            <a:r>
              <a:rPr lang="zh-TW" altLang="en-US" sz="1600" b="1" cap="all" dirty="0" smtClean="0">
                <a:solidFill>
                  <a:schemeClr val="tx1"/>
                </a:solidFill>
                <a:latin typeface="華康儷中黑" panose="020B0509000000000000" pitchFamily="49" charset="-120"/>
                <a:ea typeface="華康儷中黑" panose="020B0509000000000000" pitchFamily="49" charset="-120"/>
                <a:cs typeface="Arial" panose="020B0604020202020204" pitchFamily="34" charset="0"/>
              </a:rPr>
              <a:t>」</a:t>
            </a:r>
            <a:endParaRPr lang="en-US" altLang="zh-TW" sz="1600" b="1" cap="all" dirty="0" smtClean="0">
              <a:solidFill>
                <a:schemeClr val="tx1"/>
              </a:solidFill>
              <a:latin typeface="華康儷中黑" panose="020B0509000000000000" pitchFamily="49" charset="-120"/>
              <a:ea typeface="華康儷中黑" panose="020B0509000000000000" pitchFamily="49" charset="-120"/>
              <a:cs typeface="Arial" panose="020B0604020202020204" pitchFamily="34" charset="0"/>
            </a:endParaRPr>
          </a:p>
          <a:p>
            <a:r>
              <a:rPr lang="en-US" sz="1600" dirty="0"/>
              <a:t>Earn Retail </a:t>
            </a:r>
            <a:r>
              <a:rPr lang="en-US" sz="1600" dirty="0" smtClean="0"/>
              <a:t>Profit and  </a:t>
            </a:r>
            <a:r>
              <a:rPr lang="en-US" sz="1600" dirty="0"/>
              <a:t>230 </a:t>
            </a:r>
            <a:r>
              <a:rPr lang="en-US" sz="1600" dirty="0" smtClean="0"/>
              <a:t>BV , </a:t>
            </a:r>
            <a:r>
              <a:rPr lang="en-US" sz="1600" dirty="0"/>
              <a:t>earn 30 BV/ Month </a:t>
            </a:r>
            <a:r>
              <a:rPr lang="en-US" sz="1600" dirty="0" smtClean="0"/>
              <a:t>from  an active customer, to be a Customer </a:t>
            </a:r>
            <a:r>
              <a:rPr lang="en-US" sz="1600" dirty="0"/>
              <a:t>Manager</a:t>
            </a:r>
          </a:p>
          <a:p>
            <a:pPr marL="346067"/>
            <a:endParaRPr lang="en-US" sz="1600" cap="all" dirty="0">
              <a:solidFill>
                <a:srgbClr val="0070C0"/>
              </a:solidFill>
              <a:latin typeface="華康儷中黑" panose="020B0509000000000000" pitchFamily="49" charset="-120"/>
              <a:ea typeface="華康儷中黑" panose="020B0509000000000000" pitchFamily="49" charset="-12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481" y="2892427"/>
            <a:ext cx="3528311" cy="3359146"/>
          </a:xfrm>
          <a:prstGeom prst="rect">
            <a:avLst/>
          </a:prstGeom>
        </p:spPr>
      </p:pic>
      <p:pic>
        <p:nvPicPr>
          <p:cNvPr id="9" name="Picture 9"/>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9715" y="158069"/>
            <a:ext cx="1235834" cy="554517"/>
          </a:xfrm>
          <a:prstGeom prst="rect">
            <a:avLst/>
          </a:prstGeom>
        </p:spPr>
      </p:pic>
      <p:sp>
        <p:nvSpPr>
          <p:cNvPr id="10" name="Title 1"/>
          <p:cNvSpPr txBox="1">
            <a:spLocks/>
          </p:cNvSpPr>
          <p:nvPr/>
        </p:nvSpPr>
        <p:spPr>
          <a:xfrm>
            <a:off x="0" y="76200"/>
            <a:ext cx="9026724" cy="81518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4000" dirty="0" smtClean="0">
                <a:latin typeface="華康儷中黑" panose="020B0509000000000000" pitchFamily="49" charset="-120"/>
                <a:ea typeface="華康儷中黑" panose="020B0509000000000000" pitchFamily="49" charset="-120"/>
              </a:rPr>
              <a:t>步驟 </a:t>
            </a:r>
            <a:r>
              <a:rPr lang="en-US" altLang="zh-TW" sz="4000" dirty="0" smtClean="0">
                <a:latin typeface="+mn-lt"/>
                <a:ea typeface="華康儷中黑" panose="020B0509000000000000" pitchFamily="49" charset="-120"/>
              </a:rPr>
              <a:t>4</a:t>
            </a:r>
            <a:r>
              <a:rPr lang="en-US" altLang="zh-TW" sz="4000" dirty="0" smtClean="0">
                <a:latin typeface="華康儷中黑" panose="020B0509000000000000" pitchFamily="49" charset="-120"/>
                <a:ea typeface="華康儷中黑" panose="020B0509000000000000" pitchFamily="49" charset="-120"/>
              </a:rPr>
              <a:t>: </a:t>
            </a:r>
            <a:r>
              <a:rPr lang="zh-TW" altLang="en-US" sz="4000" dirty="0" smtClean="0">
                <a:latin typeface="華康儷中黑" panose="020B0509000000000000" pitchFamily="49" charset="-120"/>
                <a:ea typeface="華康儷中黑" panose="020B0509000000000000" pitchFamily="49" charset="-120"/>
              </a:rPr>
              <a:t>借力我們的團隊</a:t>
            </a:r>
            <a:r>
              <a:rPr lang="en-US" altLang="zh-TW" sz="4000" dirty="0" smtClean="0">
                <a:latin typeface="華康儷中黑" panose="020B0509000000000000" pitchFamily="49" charset="-120"/>
                <a:ea typeface="華康儷中黑" panose="020B0509000000000000" pitchFamily="49" charset="-120"/>
              </a:rPr>
              <a:t/>
            </a:r>
            <a:br>
              <a:rPr lang="en-US" altLang="zh-TW" sz="4000" dirty="0" smtClean="0">
                <a:latin typeface="華康儷中黑" panose="020B0509000000000000" pitchFamily="49" charset="-120"/>
                <a:ea typeface="華康儷中黑" panose="020B0509000000000000" pitchFamily="49" charset="-120"/>
              </a:rPr>
            </a:br>
            <a:r>
              <a:rPr lang="en-US" sz="3600" dirty="0" smtClean="0"/>
              <a:t>Step 4: Leverage our teams </a:t>
            </a:r>
            <a:endParaRPr lang="en-US" sz="3600" dirty="0"/>
          </a:p>
        </p:txBody>
      </p:sp>
    </p:spTree>
    <p:extLst>
      <p:ext uri="{BB962C8B-B14F-4D97-AF65-F5344CB8AC3E}">
        <p14:creationId xmlns:p14="http://schemas.microsoft.com/office/powerpoint/2010/main" val="64688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1077" y="251244"/>
            <a:ext cx="1235834" cy="739356"/>
          </a:xfrm>
          <a:prstGeom prst="rect">
            <a:avLst/>
          </a:prstGeom>
        </p:spPr>
      </p:pic>
      <p:sp>
        <p:nvSpPr>
          <p:cNvPr id="5" name="Title 1"/>
          <p:cNvSpPr>
            <a:spLocks noGrp="1"/>
          </p:cNvSpPr>
          <p:nvPr>
            <p:ph type="title"/>
          </p:nvPr>
        </p:nvSpPr>
        <p:spPr>
          <a:xfrm>
            <a:off x="193476" y="228600"/>
            <a:ext cx="9026724" cy="815187"/>
          </a:xfrm>
        </p:spPr>
        <p:txBody>
          <a:bodyPr/>
          <a:lstStyle/>
          <a:p>
            <a:r>
              <a:rPr lang="zh-TW" altLang="en-US" sz="3200" dirty="0">
                <a:latin typeface="華康儷中黑" panose="020B0509000000000000" pitchFamily="49" charset="-120"/>
                <a:ea typeface="華康儷中黑" panose="020B0509000000000000" pitchFamily="49" charset="-120"/>
              </a:rPr>
              <a:t>步驟 </a:t>
            </a:r>
            <a:r>
              <a:rPr lang="en-US" altLang="zh-TW" sz="3200" dirty="0">
                <a:latin typeface="+mn-lt"/>
                <a:ea typeface="華康儷中黑" panose="020B0509000000000000" pitchFamily="49" charset="-120"/>
              </a:rPr>
              <a:t>5</a:t>
            </a:r>
            <a:r>
              <a:rPr lang="en-US" altLang="zh-TW" sz="3200" dirty="0">
                <a:latin typeface="華康儷中黑" panose="020B0509000000000000" pitchFamily="49" charset="-120"/>
                <a:ea typeface="華康儷中黑" panose="020B0509000000000000" pitchFamily="49" charset="-120"/>
              </a:rPr>
              <a:t>: </a:t>
            </a:r>
            <a:r>
              <a:rPr lang="zh-TW" altLang="en-US" sz="3200" dirty="0">
                <a:latin typeface="華康儷中黑" panose="020B0509000000000000" pitchFamily="49" charset="-120"/>
                <a:ea typeface="華康儷中黑" panose="020B0509000000000000" pitchFamily="49" charset="-120"/>
              </a:rPr>
              <a:t>持之以恆、簡單事情重複</a:t>
            </a:r>
            <a:r>
              <a:rPr lang="zh-TW" altLang="en-US" sz="3200" dirty="0" smtClean="0">
                <a:latin typeface="華康儷中黑" panose="020B0509000000000000" pitchFamily="49" charset="-120"/>
                <a:ea typeface="華康儷中黑" panose="020B0509000000000000" pitchFamily="49" charset="-120"/>
              </a:rPr>
              <a:t>做</a:t>
            </a:r>
            <a:r>
              <a:rPr lang="en-US" altLang="zh-TW" sz="3200" dirty="0" smtClean="0"/>
              <a:t/>
            </a:r>
            <a:br>
              <a:rPr lang="en-US" altLang="zh-TW" sz="3200" dirty="0" smtClean="0"/>
            </a:br>
            <a:r>
              <a:rPr lang="en-US" sz="3200" dirty="0" smtClean="0"/>
              <a:t>Step 5: Rinse &amp; repeat</a:t>
            </a:r>
            <a:endParaRPr lang="en-US" sz="3200" dirty="0"/>
          </a:p>
        </p:txBody>
      </p:sp>
      <p:sp>
        <p:nvSpPr>
          <p:cNvPr id="2" name="TextBox 1"/>
          <p:cNvSpPr txBox="1"/>
          <p:nvPr/>
        </p:nvSpPr>
        <p:spPr>
          <a:xfrm>
            <a:off x="105763" y="2259211"/>
            <a:ext cx="4696028" cy="2769989"/>
          </a:xfrm>
          <a:prstGeom prst="rect">
            <a:avLst/>
          </a:prstGeom>
          <a:noFill/>
        </p:spPr>
        <p:txBody>
          <a:bodyPr wrap="square" rtlCol="0">
            <a:spAutoFit/>
          </a:bodyPr>
          <a:lstStyle/>
          <a:p>
            <a:pPr>
              <a:spcAft>
                <a:spcPts val="900"/>
              </a:spcAft>
            </a:pPr>
            <a:r>
              <a:rPr lang="zh-TW" altLang="en-US" sz="2400" b="1" dirty="0">
                <a:latin typeface="華康儷中黑" panose="020B0509000000000000" pitchFamily="49" charset="-120"/>
                <a:ea typeface="華康儷中黑" panose="020B0509000000000000" pitchFamily="49" charset="-120"/>
              </a:rPr>
              <a:t>網路中心經營者的成功秘</a:t>
            </a:r>
            <a:r>
              <a:rPr lang="zh-TW" altLang="en-US" sz="2400" b="1" dirty="0" smtClean="0">
                <a:latin typeface="華康儷中黑" panose="020B0509000000000000" pitchFamily="49" charset="-120"/>
                <a:ea typeface="華康儷中黑" panose="020B0509000000000000" pitchFamily="49" charset="-120"/>
              </a:rPr>
              <a:t>訣</a:t>
            </a:r>
            <a:endParaRPr lang="en-US" sz="2400" b="1" dirty="0">
              <a:latin typeface="華康儷中黑" panose="020B0509000000000000" pitchFamily="49" charset="-120"/>
              <a:ea typeface="華康儷中黑" panose="020B0509000000000000" pitchFamily="49" charset="-120"/>
            </a:endParaRPr>
          </a:p>
          <a:p>
            <a:pPr marL="214313" indent="-214313">
              <a:spcAft>
                <a:spcPts val="900"/>
              </a:spcAft>
              <a:buFont typeface="Wingdings" charset="2"/>
              <a:buChar char="q"/>
            </a:pPr>
            <a:r>
              <a:rPr lang="en-US" sz="2400" dirty="0"/>
              <a:t> </a:t>
            </a:r>
            <a:r>
              <a:rPr lang="zh-TW" altLang="en-US" sz="2000" b="1" dirty="0">
                <a:latin typeface="華康儷中黑" panose="020B0509000000000000" pitchFamily="49" charset="-120"/>
                <a:ea typeface="華康儷中黑" panose="020B0509000000000000" pitchFamily="49" charset="-120"/>
              </a:rPr>
              <a:t>每天與</a:t>
            </a:r>
            <a:r>
              <a:rPr lang="en-US" altLang="zh-TW" sz="2000" b="1" dirty="0">
                <a:latin typeface="華康儷中黑" panose="020B0509000000000000" pitchFamily="49" charset="-120"/>
                <a:ea typeface="華康儷中黑" panose="020B0509000000000000" pitchFamily="49" charset="-120"/>
              </a:rPr>
              <a:t>1</a:t>
            </a:r>
            <a:r>
              <a:rPr lang="zh-TW" altLang="en-US" sz="2000" b="1" dirty="0">
                <a:latin typeface="華康儷中黑" panose="020B0509000000000000" pitchFamily="49" charset="-120"/>
                <a:ea typeface="華康儷中黑" panose="020B0509000000000000" pitchFamily="49" charset="-120"/>
              </a:rPr>
              <a:t>位網站潛在客戶對談</a:t>
            </a:r>
            <a:endParaRPr lang="en-US" sz="2000" b="1" dirty="0">
              <a:latin typeface="華康儷中黑" panose="020B0509000000000000" pitchFamily="49" charset="-120"/>
              <a:ea typeface="華康儷中黑" panose="020B0509000000000000" pitchFamily="49" charset="-120"/>
            </a:endParaRPr>
          </a:p>
          <a:p>
            <a:pPr marL="214313" indent="-214313">
              <a:spcAft>
                <a:spcPts val="900"/>
              </a:spcAft>
              <a:buFont typeface="Wingdings" charset="2"/>
              <a:buChar char="q"/>
            </a:pPr>
            <a:r>
              <a:rPr lang="en-US" sz="2000" dirty="0">
                <a:latin typeface="華康儷中黑" panose="020B0509000000000000" pitchFamily="49" charset="-120"/>
                <a:ea typeface="華康儷中黑" panose="020B0509000000000000" pitchFamily="49" charset="-120"/>
              </a:rPr>
              <a:t> </a:t>
            </a:r>
            <a:r>
              <a:rPr lang="zh-TW" altLang="en-US" sz="2000" b="1" dirty="0">
                <a:latin typeface="華康儷中黑" panose="020B0509000000000000" pitchFamily="49" charset="-120"/>
                <a:ea typeface="華康儷中黑" panose="020B0509000000000000" pitchFamily="49" charset="-120"/>
              </a:rPr>
              <a:t>每天與</a:t>
            </a:r>
            <a:r>
              <a:rPr lang="en-US" altLang="zh-TW" sz="2000" b="1" dirty="0">
                <a:latin typeface="華康儷中黑" panose="020B0509000000000000" pitchFamily="49" charset="-120"/>
                <a:ea typeface="華康儷中黑" panose="020B0509000000000000" pitchFamily="49" charset="-120"/>
              </a:rPr>
              <a:t>2</a:t>
            </a:r>
            <a:r>
              <a:rPr lang="zh-TW" altLang="en-US" sz="2000" b="1" dirty="0">
                <a:latin typeface="華康儷中黑" panose="020B0509000000000000" pitchFamily="49" charset="-120"/>
                <a:ea typeface="華康儷中黑" panose="020B0509000000000000" pitchFamily="49" charset="-120"/>
              </a:rPr>
              <a:t>位超連</a:t>
            </a:r>
            <a:r>
              <a:rPr lang="zh-TW" altLang="en-US" sz="2000" b="1" dirty="0" smtClean="0">
                <a:latin typeface="華康儷中黑" panose="020B0509000000000000" pitchFamily="49" charset="-120"/>
                <a:ea typeface="華康儷中黑" panose="020B0509000000000000" pitchFamily="49" charset="-120"/>
              </a:rPr>
              <a:t>鎖</a:t>
            </a:r>
            <a:r>
              <a:rPr lang="zh-TW" altLang="en-US" sz="2000" b="1" dirty="0" smtClean="0">
                <a:latin typeface="微軟正黑體"/>
                <a:ea typeface="微軟正黑體"/>
              </a:rPr>
              <a:t>™</a:t>
            </a:r>
            <a:r>
              <a:rPr lang="zh-TW" altLang="en-US" sz="2000" b="1" dirty="0" smtClean="0">
                <a:latin typeface="華康儷中黑" panose="020B0509000000000000" pitchFamily="49" charset="-120"/>
                <a:ea typeface="華康儷中黑" panose="020B0509000000000000" pitchFamily="49" charset="-120"/>
              </a:rPr>
              <a:t>事業潛</a:t>
            </a:r>
            <a:r>
              <a:rPr lang="zh-TW" altLang="en-US" sz="2000" b="1" dirty="0">
                <a:latin typeface="華康儷中黑" panose="020B0509000000000000" pitchFamily="49" charset="-120"/>
                <a:ea typeface="華康儷中黑" panose="020B0509000000000000" pitchFamily="49" charset="-120"/>
              </a:rPr>
              <a:t>在對象對談</a:t>
            </a:r>
            <a:endParaRPr lang="en-US" sz="2000" b="1" dirty="0">
              <a:latin typeface="華康儷中黑" panose="020B0509000000000000" pitchFamily="49" charset="-120"/>
              <a:ea typeface="華康儷中黑" panose="020B0509000000000000" pitchFamily="49" charset="-120"/>
            </a:endParaRPr>
          </a:p>
          <a:p>
            <a:pPr marL="214313" indent="-214313">
              <a:spcAft>
                <a:spcPts val="900"/>
              </a:spcAft>
              <a:buFont typeface="Wingdings" charset="2"/>
              <a:buChar char="q"/>
            </a:pPr>
            <a:r>
              <a:rPr lang="en-US" sz="2000" b="1" dirty="0">
                <a:latin typeface="華康儷中黑" panose="020B0509000000000000" pitchFamily="49" charset="-120"/>
                <a:ea typeface="華康儷中黑" panose="020B0509000000000000" pitchFamily="49" charset="-120"/>
              </a:rPr>
              <a:t> </a:t>
            </a:r>
            <a:r>
              <a:rPr lang="zh-TW" altLang="en-US" sz="2000" b="1" dirty="0">
                <a:latin typeface="華康儷中黑" panose="020B0509000000000000" pitchFamily="49" charset="-120"/>
                <a:ea typeface="華康儷中黑" panose="020B0509000000000000" pitchFamily="49" charset="-120"/>
              </a:rPr>
              <a:t>每天安排</a:t>
            </a:r>
            <a:r>
              <a:rPr lang="en-US" altLang="zh-TW" sz="2000" b="1" dirty="0">
                <a:latin typeface="華康儷中黑" panose="020B0509000000000000" pitchFamily="49" charset="-120"/>
                <a:ea typeface="華康儷中黑" panose="020B0509000000000000" pitchFamily="49" charset="-120"/>
              </a:rPr>
              <a:t>1</a:t>
            </a:r>
            <a:r>
              <a:rPr lang="zh-TW" altLang="en-US" sz="2000" b="1" dirty="0">
                <a:latin typeface="華康儷中黑" panose="020B0509000000000000" pitchFamily="49" charset="-120"/>
                <a:ea typeface="華康儷中黑" panose="020B0509000000000000" pitchFamily="49" charset="-120"/>
              </a:rPr>
              <a:t>個會談</a:t>
            </a:r>
            <a:r>
              <a:rPr lang="en-US" sz="2000" b="1" dirty="0">
                <a:latin typeface="華康儷中黑" panose="020B0509000000000000" pitchFamily="49" charset="-120"/>
                <a:ea typeface="華康儷中黑" panose="020B0509000000000000" pitchFamily="49" charset="-120"/>
              </a:rPr>
              <a:t> </a:t>
            </a:r>
          </a:p>
          <a:p>
            <a:pPr algn="ctr">
              <a:spcAft>
                <a:spcPts val="900"/>
              </a:spcAft>
            </a:pPr>
            <a:r>
              <a:rPr lang="zh-TW" altLang="en-US" sz="2800" b="1" dirty="0">
                <a:latin typeface="華康儷中黑" panose="020B0509000000000000" pitchFamily="49" charset="-120"/>
                <a:ea typeface="華康儷中黑" panose="020B0509000000000000" pitchFamily="49" charset="-120"/>
              </a:rPr>
              <a:t>保持負責任的態度</a:t>
            </a:r>
            <a:r>
              <a:rPr lang="en-US" sz="2800" b="1" dirty="0">
                <a:latin typeface="華康儷中黑" panose="020B0509000000000000" pitchFamily="49" charset="-120"/>
                <a:ea typeface="華康儷中黑" panose="020B0509000000000000" pitchFamily="49" charset="-120"/>
              </a:rPr>
              <a:t> </a:t>
            </a:r>
            <a:br>
              <a:rPr lang="en-US" sz="2800" b="1" dirty="0">
                <a:latin typeface="華康儷中黑" panose="020B0509000000000000" pitchFamily="49" charset="-120"/>
                <a:ea typeface="華康儷中黑" panose="020B0509000000000000" pitchFamily="49" charset="-120"/>
              </a:rPr>
            </a:br>
            <a:r>
              <a:rPr lang="zh-TW" altLang="en-US" sz="2800" b="1" dirty="0">
                <a:latin typeface="華康儷中黑" panose="020B0509000000000000" pitchFamily="49" charset="-120"/>
                <a:ea typeface="華康儷中黑" panose="020B0509000000000000" pitchFamily="49" charset="-120"/>
              </a:rPr>
              <a:t>加入網路中心積分競賽活</a:t>
            </a:r>
            <a:r>
              <a:rPr lang="zh-TW" altLang="en-US" sz="2800" b="1" dirty="0" smtClean="0">
                <a:latin typeface="華康儷中黑" panose="020B0509000000000000" pitchFamily="49" charset="-120"/>
                <a:ea typeface="華康儷中黑" panose="020B0509000000000000" pitchFamily="49" charset="-120"/>
              </a:rPr>
              <a:t>動</a:t>
            </a:r>
            <a:endParaRPr lang="en-US" sz="2800" b="1" dirty="0"/>
          </a:p>
        </p:txBody>
      </p:sp>
      <p:sp>
        <p:nvSpPr>
          <p:cNvPr id="8" name="Content Placeholder 6"/>
          <p:cNvSpPr txBox="1">
            <a:spLocks/>
          </p:cNvSpPr>
          <p:nvPr/>
        </p:nvSpPr>
        <p:spPr>
          <a:xfrm>
            <a:off x="176215" y="1194137"/>
            <a:ext cx="8819620" cy="1015663"/>
          </a:xfrm>
          <a:prstGeom prst="rect">
            <a:avLst/>
          </a:prstGeom>
        </p:spPr>
        <p:txBody>
          <a:bodyPr wrap="square" lIns="0" tIns="0" rIns="0" bIns="0">
            <a:spAutoFit/>
          </a:bodyPr>
          <a:lstStyle>
            <a:lvl1pPr marL="342900" indent="-342900" algn="l" defTabSz="914400" rtl="0" eaLnBrk="1" latinLnBrk="0" hangingPunct="1">
              <a:spcBef>
                <a:spcPct val="20000"/>
              </a:spcBef>
              <a:buFont typeface="Arial" pitchFamily="34" charset="0"/>
              <a:buChar char="•"/>
              <a:defRPr lang="en-US" sz="1600" b="0" kern="1200" baseline="0" dirty="0" smtClean="0">
                <a:solidFill>
                  <a:schemeClr val="tx1"/>
                </a:solidFill>
                <a:latin typeface="Georgia" pitchFamily="18" charset="0"/>
                <a:ea typeface="+mj-ea"/>
                <a:cs typeface="Arial" pitchFamily="34" charset="0"/>
              </a:defRPr>
            </a:lvl1pPr>
            <a:lvl2pPr marL="742950" indent="-285750" algn="l" defTabSz="914400" rtl="0" eaLnBrk="1" latinLnBrk="0" hangingPunct="1">
              <a:spcBef>
                <a:spcPct val="20000"/>
              </a:spcBef>
              <a:buFont typeface="Arial" pitchFamily="34" charset="0"/>
              <a:buChar char="–"/>
              <a:defRPr lang="en-US" sz="2800" kern="120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en-US" sz="2000" kern="120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en-IN" sz="200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TW" altLang="en-US" sz="2200" dirty="0">
                <a:latin typeface="華康儷中黑" panose="020B0509000000000000" pitchFamily="49" charset="-120"/>
                <a:ea typeface="華康儷中黑" panose="020B0509000000000000" pitchFamily="49" charset="-120"/>
              </a:rPr>
              <a:t>成功，是來自於，每天重複的付出一些，就能匯集創造一個美好的成果</a:t>
            </a:r>
          </a:p>
          <a:p>
            <a:pPr marL="0" indent="0">
              <a:buNone/>
            </a:pPr>
            <a:r>
              <a:rPr lang="en-US" sz="2000" dirty="0" smtClean="0">
                <a:latin typeface="+mn-lt"/>
              </a:rPr>
              <a:t>Success is the result of small efforts, repeated daily that compound to create big results</a:t>
            </a:r>
          </a:p>
        </p:txBody>
      </p:sp>
      <p:sp>
        <p:nvSpPr>
          <p:cNvPr id="3" name="Rectangle 2"/>
          <p:cNvSpPr/>
          <p:nvPr/>
        </p:nvSpPr>
        <p:spPr>
          <a:xfrm>
            <a:off x="4801791" y="2244566"/>
            <a:ext cx="4570809" cy="2708434"/>
          </a:xfrm>
          <a:prstGeom prst="rect">
            <a:avLst/>
          </a:prstGeom>
        </p:spPr>
        <p:txBody>
          <a:bodyPr>
            <a:spAutoFit/>
          </a:bodyPr>
          <a:lstStyle/>
          <a:p>
            <a:pPr>
              <a:spcAft>
                <a:spcPts val="1200"/>
              </a:spcAft>
            </a:pPr>
            <a:r>
              <a:rPr lang="en-US" sz="2000" b="1" dirty="0"/>
              <a:t>WCO Daily </a:t>
            </a:r>
            <a:r>
              <a:rPr lang="en-US" sz="2000" b="1" dirty="0">
                <a:latin typeface="華康儷中黑" panose="020B0509000000000000" pitchFamily="49" charset="-120"/>
                <a:ea typeface="華康儷中黑" panose="020B0509000000000000" pitchFamily="49" charset="-120"/>
              </a:rPr>
              <a:t>Formula </a:t>
            </a:r>
            <a:r>
              <a:rPr lang="en-US" sz="2000" b="1" dirty="0" smtClean="0">
                <a:latin typeface="華康儷中黑" panose="020B0509000000000000" pitchFamily="49" charset="-120"/>
                <a:ea typeface="華康儷中黑" panose="020B0509000000000000" pitchFamily="49" charset="-120"/>
              </a:rPr>
              <a:t>for Success</a:t>
            </a:r>
            <a:endParaRPr lang="en-US" sz="2000" b="1" dirty="0">
              <a:latin typeface="華康儷中黑" panose="020B0509000000000000" pitchFamily="49" charset="-120"/>
              <a:ea typeface="華康儷中黑" panose="020B0509000000000000" pitchFamily="49" charset="-120"/>
            </a:endParaRPr>
          </a:p>
          <a:p>
            <a:pPr marL="285750" indent="-285750">
              <a:spcAft>
                <a:spcPts val="1200"/>
              </a:spcAft>
              <a:buFont typeface="Wingdings" charset="2"/>
              <a:buChar char="q"/>
            </a:pPr>
            <a:r>
              <a:rPr lang="en-US" sz="2000" dirty="0"/>
              <a:t> Talk to 1 website prospect each day</a:t>
            </a:r>
          </a:p>
          <a:p>
            <a:pPr marL="285750" indent="-285750">
              <a:spcAft>
                <a:spcPts val="1200"/>
              </a:spcAft>
              <a:buFont typeface="Wingdings" charset="2"/>
              <a:buChar char="q"/>
            </a:pPr>
            <a:r>
              <a:rPr lang="en-US" sz="2000" dirty="0"/>
              <a:t> Talk to 2 UFO prospects each day</a:t>
            </a:r>
          </a:p>
          <a:p>
            <a:pPr marL="285750" indent="-285750">
              <a:spcAft>
                <a:spcPts val="1200"/>
              </a:spcAft>
              <a:buFont typeface="Wingdings" charset="2"/>
              <a:buChar char="q"/>
            </a:pPr>
            <a:r>
              <a:rPr lang="en-US" sz="2000" dirty="0"/>
              <a:t> Schedule 1 appointment each day </a:t>
            </a:r>
          </a:p>
          <a:p>
            <a:pPr algn="ctr">
              <a:spcAft>
                <a:spcPts val="1200"/>
              </a:spcAft>
            </a:pPr>
            <a:r>
              <a:rPr lang="en-US" sz="2000" b="1" dirty="0"/>
              <a:t>Stay Accountable by </a:t>
            </a:r>
            <a:r>
              <a:rPr lang="zh-TW" altLang="en-US" sz="2000" b="1" dirty="0" smtClean="0"/>
              <a:t> </a:t>
            </a:r>
            <a:r>
              <a:rPr lang="en-US" sz="2000" b="1" dirty="0" smtClean="0"/>
              <a:t>Join </a:t>
            </a:r>
          </a:p>
          <a:p>
            <a:pPr algn="ctr">
              <a:spcAft>
                <a:spcPts val="1200"/>
              </a:spcAft>
            </a:pPr>
            <a:r>
              <a:rPr lang="en-US" sz="2000" b="1" dirty="0" smtClean="0"/>
              <a:t>the </a:t>
            </a:r>
            <a:r>
              <a:rPr lang="en-US" sz="2000" b="1" dirty="0"/>
              <a:t>#</a:t>
            </a:r>
            <a:r>
              <a:rPr lang="en-US" sz="2000" b="1" dirty="0" err="1"/>
              <a:t>weBVolume</a:t>
            </a:r>
            <a:r>
              <a:rPr lang="en-US" sz="2000" b="1" dirty="0"/>
              <a:t> Contest!</a:t>
            </a:r>
          </a:p>
        </p:txBody>
      </p:sp>
    </p:spTree>
    <p:extLst>
      <p:ext uri="{BB962C8B-B14F-4D97-AF65-F5344CB8AC3E}">
        <p14:creationId xmlns:p14="http://schemas.microsoft.com/office/powerpoint/2010/main" val="33295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6276" y="609600"/>
            <a:ext cx="7095392" cy="4985935"/>
          </a:xfrm>
          <a:prstGeom prst="rect">
            <a:avLst/>
          </a:prstGeom>
          <a:gradFill flip="none" rotWithShape="1">
            <a:gsLst>
              <a:gs pos="0">
                <a:srgbClr val="00A9CC">
                  <a:shade val="30000"/>
                  <a:satMod val="115000"/>
                </a:srgbClr>
              </a:gs>
              <a:gs pos="50000">
                <a:srgbClr val="00A9CC">
                  <a:shade val="67500"/>
                  <a:satMod val="115000"/>
                </a:srgbClr>
              </a:gs>
              <a:gs pos="100000">
                <a:srgbClr val="00A9CC">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6" name="TextBox 5"/>
          <p:cNvSpPr txBox="1"/>
          <p:nvPr/>
        </p:nvSpPr>
        <p:spPr>
          <a:xfrm>
            <a:off x="1442545" y="801937"/>
            <a:ext cx="6400800" cy="4601260"/>
          </a:xfrm>
          <a:prstGeom prst="rect">
            <a:avLst/>
          </a:prstGeom>
          <a:noFill/>
        </p:spPr>
        <p:txBody>
          <a:bodyPr wrap="square" rtlCol="0">
            <a:spAutoFit/>
          </a:bodyPr>
          <a:lstStyle/>
          <a:p>
            <a:pPr>
              <a:spcAft>
                <a:spcPts val="1200"/>
              </a:spcAft>
            </a:pPr>
            <a:r>
              <a:rPr lang="zh-TW" altLang="en-US" sz="2000" b="1" dirty="0">
                <a:solidFill>
                  <a:schemeClr val="bg1"/>
                </a:solidFill>
                <a:latin typeface="華康儷中黑" panose="020B0509000000000000" pitchFamily="49" charset="-120"/>
                <a:ea typeface="華康儷中黑" panose="020B0509000000000000" pitchFamily="49" charset="-120"/>
              </a:rPr>
              <a:t>為什麼</a:t>
            </a:r>
            <a:r>
              <a:rPr lang="en-US" sz="2000" b="1" dirty="0">
                <a:solidFill>
                  <a:schemeClr val="bg1"/>
                </a:solidFill>
                <a:latin typeface="華康儷中黑" panose="020B0509000000000000" pitchFamily="49" charset="-120"/>
                <a:ea typeface="華康儷中黑" panose="020B0509000000000000" pitchFamily="49" charset="-120"/>
              </a:rPr>
              <a:t>?</a:t>
            </a:r>
            <a:r>
              <a:rPr lang="en-US" sz="2300" b="1" dirty="0" smtClean="0">
                <a:solidFill>
                  <a:schemeClr val="bg1"/>
                </a:solidFill>
              </a:rPr>
              <a:t>Why?</a:t>
            </a:r>
          </a:p>
          <a:p>
            <a:pPr marL="257175" indent="-257175">
              <a:spcAft>
                <a:spcPts val="900"/>
              </a:spcAft>
              <a:buFont typeface="Wingdings" charset="2"/>
              <a:buChar char="ü"/>
            </a:pPr>
            <a:r>
              <a:rPr lang="zh-TW" altLang="en-US" sz="2000" dirty="0">
                <a:solidFill>
                  <a:schemeClr val="bg1"/>
                </a:solidFill>
                <a:latin typeface="華康儷中黑" panose="020B0509000000000000" pitchFamily="49" charset="-120"/>
                <a:ea typeface="華康儷中黑" panose="020B0509000000000000" pitchFamily="49" charset="-120"/>
              </a:rPr>
              <a:t>每天連絡</a:t>
            </a:r>
            <a:r>
              <a:rPr lang="en-US" altLang="zh-TW" sz="2000" dirty="0">
                <a:solidFill>
                  <a:schemeClr val="bg1"/>
                </a:solidFill>
                <a:latin typeface="華康儷中黑" panose="020B0509000000000000" pitchFamily="49" charset="-120"/>
                <a:ea typeface="華康儷中黑" panose="020B0509000000000000" pitchFamily="49" charset="-120"/>
              </a:rPr>
              <a:t>1</a:t>
            </a:r>
            <a:r>
              <a:rPr lang="zh-TW" altLang="en-US" sz="2000" dirty="0">
                <a:solidFill>
                  <a:schemeClr val="bg1"/>
                </a:solidFill>
                <a:latin typeface="華康儷中黑" panose="020B0509000000000000" pitchFamily="49" charset="-120"/>
                <a:ea typeface="華康儷中黑" panose="020B0509000000000000" pitchFamily="49" charset="-120"/>
              </a:rPr>
              <a:t>個網站客戶</a:t>
            </a:r>
            <a:r>
              <a:rPr lang="en-US" sz="2000" dirty="0" smtClean="0">
                <a:solidFill>
                  <a:schemeClr val="bg1"/>
                </a:solidFill>
                <a:latin typeface="華康儷中黑" panose="020B0509000000000000" pitchFamily="49" charset="-120"/>
                <a:ea typeface="華康儷中黑" panose="020B0509000000000000" pitchFamily="49" charset="-120"/>
              </a:rPr>
              <a:t>=</a:t>
            </a:r>
            <a:r>
              <a:rPr lang="zh-TW" altLang="en-US" sz="2000" dirty="0" smtClean="0">
                <a:solidFill>
                  <a:schemeClr val="bg1"/>
                </a:solidFill>
                <a:latin typeface="華康儷中黑" panose="020B0509000000000000" pitchFamily="49" charset="-120"/>
                <a:ea typeface="華康儷中黑" panose="020B0509000000000000" pitchFamily="49" charset="-120"/>
              </a:rPr>
              <a:t>每</a:t>
            </a:r>
            <a:r>
              <a:rPr lang="zh-TW" altLang="en-US" sz="2000" dirty="0">
                <a:solidFill>
                  <a:schemeClr val="bg1"/>
                </a:solidFill>
                <a:latin typeface="華康儷中黑" panose="020B0509000000000000" pitchFamily="49" charset="-120"/>
                <a:ea typeface="華康儷中黑" panose="020B0509000000000000" pitchFamily="49" charset="-120"/>
              </a:rPr>
              <a:t>周</a:t>
            </a:r>
            <a:r>
              <a:rPr lang="en-US" sz="2000" dirty="0">
                <a:solidFill>
                  <a:schemeClr val="bg1"/>
                </a:solidFill>
                <a:latin typeface="華康儷中黑" panose="020B0509000000000000" pitchFamily="49" charset="-120"/>
                <a:ea typeface="華康儷中黑" panose="020B0509000000000000" pitchFamily="49" charset="-120"/>
              </a:rPr>
              <a:t>5</a:t>
            </a:r>
            <a:r>
              <a:rPr lang="zh-TW" altLang="en-US" sz="2000" dirty="0">
                <a:solidFill>
                  <a:schemeClr val="bg1"/>
                </a:solidFill>
                <a:latin typeface="華康儷中黑" panose="020B0509000000000000" pitchFamily="49" charset="-120"/>
                <a:ea typeface="華康儷中黑" panose="020B0509000000000000" pitchFamily="49" charset="-120"/>
              </a:rPr>
              <a:t>個</a:t>
            </a:r>
            <a:endParaRPr lang="en-US" sz="2000" dirty="0">
              <a:solidFill>
                <a:schemeClr val="bg1"/>
              </a:solidFill>
              <a:latin typeface="華康儷中黑" panose="020B0509000000000000" pitchFamily="49" charset="-120"/>
              <a:ea typeface="華康儷中黑" panose="020B0509000000000000" pitchFamily="49" charset="-120"/>
            </a:endParaRPr>
          </a:p>
          <a:p>
            <a:pPr marL="257175" indent="-257175">
              <a:spcAft>
                <a:spcPts val="900"/>
              </a:spcAft>
              <a:buFont typeface="Wingdings" charset="2"/>
              <a:buChar char="ü"/>
            </a:pPr>
            <a:r>
              <a:rPr lang="zh-TW" altLang="en-US" sz="2000" dirty="0">
                <a:solidFill>
                  <a:schemeClr val="bg1"/>
                </a:solidFill>
                <a:latin typeface="華康儷中黑" panose="020B0509000000000000" pitchFamily="49" charset="-120"/>
                <a:ea typeface="華康儷中黑" panose="020B0509000000000000" pitchFamily="49" charset="-120"/>
              </a:rPr>
              <a:t>每周</a:t>
            </a:r>
            <a:r>
              <a:rPr lang="en-US" altLang="zh-TW" sz="2000" dirty="0">
                <a:solidFill>
                  <a:schemeClr val="bg1"/>
                </a:solidFill>
                <a:latin typeface="華康儷中黑" panose="020B0509000000000000" pitchFamily="49" charset="-120"/>
                <a:ea typeface="華康儷中黑" panose="020B0509000000000000" pitchFamily="49" charset="-120"/>
              </a:rPr>
              <a:t>5</a:t>
            </a:r>
            <a:r>
              <a:rPr lang="zh-TW" altLang="en-US" sz="2000" dirty="0">
                <a:solidFill>
                  <a:schemeClr val="bg1"/>
                </a:solidFill>
                <a:latin typeface="華康儷中黑" panose="020B0509000000000000" pitchFamily="49" charset="-120"/>
                <a:ea typeface="華康儷中黑" panose="020B0509000000000000" pitchFamily="49" charset="-120"/>
              </a:rPr>
              <a:t>個客</a:t>
            </a:r>
            <a:r>
              <a:rPr lang="zh-TW" altLang="en-US" sz="2000" dirty="0" smtClean="0">
                <a:solidFill>
                  <a:schemeClr val="bg1"/>
                </a:solidFill>
                <a:latin typeface="華康儷中黑" panose="020B0509000000000000" pitchFamily="49" charset="-120"/>
                <a:ea typeface="華康儷中黑" panose="020B0509000000000000" pitchFamily="49" charset="-120"/>
              </a:rPr>
              <a:t>戶</a:t>
            </a:r>
            <a:r>
              <a:rPr lang="en-US" sz="2000" dirty="0" smtClean="0">
                <a:solidFill>
                  <a:schemeClr val="bg1"/>
                </a:solidFill>
                <a:latin typeface="華康儷中黑" panose="020B0509000000000000" pitchFamily="49" charset="-120"/>
                <a:ea typeface="華康儷中黑" panose="020B0509000000000000" pitchFamily="49" charset="-120"/>
              </a:rPr>
              <a:t>=</a:t>
            </a:r>
            <a:r>
              <a:rPr lang="zh-TW" altLang="en-US" sz="2000" dirty="0" smtClean="0">
                <a:solidFill>
                  <a:schemeClr val="bg1"/>
                </a:solidFill>
                <a:latin typeface="華康儷中黑" panose="020B0509000000000000" pitchFamily="49" charset="-120"/>
                <a:ea typeface="華康儷中黑" panose="020B0509000000000000" pitchFamily="49" charset="-120"/>
              </a:rPr>
              <a:t>每</a:t>
            </a:r>
            <a:r>
              <a:rPr lang="zh-TW" altLang="en-US" sz="2000" dirty="0">
                <a:solidFill>
                  <a:schemeClr val="bg1"/>
                </a:solidFill>
                <a:latin typeface="華康儷中黑" panose="020B0509000000000000" pitchFamily="49" charset="-120"/>
                <a:ea typeface="華康儷中黑" panose="020B0509000000000000" pitchFamily="49" charset="-120"/>
              </a:rPr>
              <a:t>周可達成</a:t>
            </a:r>
            <a:r>
              <a:rPr lang="en-US" sz="2000" dirty="0">
                <a:solidFill>
                  <a:schemeClr val="bg1"/>
                </a:solidFill>
                <a:latin typeface="華康儷中黑" panose="020B0509000000000000" pitchFamily="49" charset="-120"/>
                <a:ea typeface="華康儷中黑" panose="020B0509000000000000" pitchFamily="49" charset="-120"/>
              </a:rPr>
              <a:t>1-2</a:t>
            </a:r>
            <a:r>
              <a:rPr lang="zh-TW" altLang="en-US" sz="2000" dirty="0">
                <a:solidFill>
                  <a:schemeClr val="bg1"/>
                </a:solidFill>
                <a:latin typeface="華康儷中黑" panose="020B0509000000000000" pitchFamily="49" charset="-120"/>
                <a:ea typeface="華康儷中黑" panose="020B0509000000000000" pitchFamily="49" charset="-120"/>
              </a:rPr>
              <a:t>個網站會談</a:t>
            </a:r>
            <a:endParaRPr lang="en-US" sz="2000" dirty="0">
              <a:solidFill>
                <a:schemeClr val="bg1"/>
              </a:solidFill>
              <a:latin typeface="華康儷中黑" panose="020B0509000000000000" pitchFamily="49" charset="-120"/>
              <a:ea typeface="華康儷中黑" panose="020B0509000000000000" pitchFamily="49" charset="-120"/>
            </a:endParaRPr>
          </a:p>
          <a:p>
            <a:pPr marL="257175" indent="-257175">
              <a:spcAft>
                <a:spcPts val="900"/>
              </a:spcAft>
              <a:buFont typeface="Wingdings" charset="2"/>
              <a:buChar char="ü"/>
            </a:pPr>
            <a:r>
              <a:rPr lang="zh-TW" altLang="en-US" sz="2000" dirty="0">
                <a:solidFill>
                  <a:schemeClr val="bg1"/>
                </a:solidFill>
                <a:latin typeface="華康儷中黑" panose="020B0509000000000000" pitchFamily="49" charset="-120"/>
                <a:ea typeface="華康儷中黑" panose="020B0509000000000000" pitchFamily="49" charset="-120"/>
              </a:rPr>
              <a:t>每周達成</a:t>
            </a:r>
            <a:r>
              <a:rPr lang="en-US" sz="2000" dirty="0">
                <a:solidFill>
                  <a:schemeClr val="bg1"/>
                </a:solidFill>
                <a:latin typeface="華康儷中黑" panose="020B0509000000000000" pitchFamily="49" charset="-120"/>
                <a:ea typeface="華康儷中黑" panose="020B0509000000000000" pitchFamily="49" charset="-120"/>
              </a:rPr>
              <a:t>1-2</a:t>
            </a:r>
            <a:r>
              <a:rPr lang="zh-TW" altLang="en-US" sz="2000" dirty="0">
                <a:solidFill>
                  <a:schemeClr val="bg1"/>
                </a:solidFill>
                <a:latin typeface="華康儷中黑" panose="020B0509000000000000" pitchFamily="49" charset="-120"/>
                <a:ea typeface="華康儷中黑" panose="020B0509000000000000" pitchFamily="49" charset="-120"/>
              </a:rPr>
              <a:t>個網站會</a:t>
            </a:r>
            <a:r>
              <a:rPr lang="zh-TW" altLang="en-US" sz="2000" dirty="0" smtClean="0">
                <a:solidFill>
                  <a:schemeClr val="bg1"/>
                </a:solidFill>
                <a:latin typeface="華康儷中黑" panose="020B0509000000000000" pitchFamily="49" charset="-120"/>
                <a:ea typeface="華康儷中黑" panose="020B0509000000000000" pitchFamily="49" charset="-120"/>
              </a:rPr>
              <a:t>談</a:t>
            </a:r>
            <a:r>
              <a:rPr lang="en-US" sz="2000" dirty="0" smtClean="0">
                <a:solidFill>
                  <a:schemeClr val="bg1"/>
                </a:solidFill>
                <a:latin typeface="華康儷中黑" panose="020B0509000000000000" pitchFamily="49" charset="-120"/>
                <a:ea typeface="華康儷中黑" panose="020B0509000000000000" pitchFamily="49" charset="-120"/>
              </a:rPr>
              <a:t>=</a:t>
            </a:r>
            <a:r>
              <a:rPr lang="en-US" altLang="zh-TW" sz="2000" dirty="0" smtClean="0">
                <a:solidFill>
                  <a:schemeClr val="bg1"/>
                </a:solidFill>
                <a:latin typeface="華康儷中黑" panose="020B0509000000000000" pitchFamily="49" charset="-120"/>
                <a:ea typeface="華康儷中黑" panose="020B0509000000000000" pitchFamily="49" charset="-120"/>
              </a:rPr>
              <a:t>1</a:t>
            </a:r>
            <a:r>
              <a:rPr lang="zh-TW" altLang="en-US" sz="2000" dirty="0">
                <a:solidFill>
                  <a:schemeClr val="bg1"/>
                </a:solidFill>
                <a:latin typeface="華康儷中黑" panose="020B0509000000000000" pitchFamily="49" charset="-120"/>
                <a:ea typeface="華康儷中黑" panose="020B0509000000000000" pitchFamily="49" charset="-120"/>
              </a:rPr>
              <a:t>個月有</a:t>
            </a:r>
            <a:r>
              <a:rPr lang="en-US" sz="2000" dirty="0">
                <a:solidFill>
                  <a:schemeClr val="bg1"/>
                </a:solidFill>
                <a:latin typeface="華康儷中黑" panose="020B0509000000000000" pitchFamily="49" charset="-120"/>
                <a:ea typeface="華康儷中黑" panose="020B0509000000000000" pitchFamily="49" charset="-120"/>
              </a:rPr>
              <a:t>4-8</a:t>
            </a:r>
            <a:r>
              <a:rPr lang="zh-TW" altLang="en-US" sz="2000" dirty="0">
                <a:solidFill>
                  <a:schemeClr val="bg1"/>
                </a:solidFill>
                <a:latin typeface="華康儷中黑" panose="020B0509000000000000" pitchFamily="49" charset="-120"/>
                <a:ea typeface="華康儷中黑" panose="020B0509000000000000" pitchFamily="49" charset="-120"/>
              </a:rPr>
              <a:t>個會</a:t>
            </a:r>
            <a:r>
              <a:rPr lang="zh-TW" altLang="en-US" sz="2000" dirty="0" smtClean="0">
                <a:solidFill>
                  <a:schemeClr val="bg1"/>
                </a:solidFill>
                <a:latin typeface="華康儷中黑" panose="020B0509000000000000" pitchFamily="49" charset="-120"/>
                <a:ea typeface="華康儷中黑" panose="020B0509000000000000" pitchFamily="49" charset="-120"/>
              </a:rPr>
              <a:t>談</a:t>
            </a:r>
            <a:endParaRPr lang="en-US" altLang="zh-TW" sz="2000" b="1" dirty="0" smtClean="0">
              <a:solidFill>
                <a:schemeClr val="bg1"/>
              </a:solidFill>
              <a:latin typeface="華康儷中黑" panose="020B0509000000000000" pitchFamily="49" charset="-120"/>
              <a:ea typeface="華康儷中黑" panose="020B0509000000000000" pitchFamily="49" charset="-120"/>
            </a:endParaRPr>
          </a:p>
          <a:p>
            <a:pPr>
              <a:spcAft>
                <a:spcPts val="900"/>
              </a:spcAft>
            </a:pPr>
            <a:r>
              <a:rPr lang="zh-TW" altLang="en-US" sz="2000" b="1" dirty="0" smtClean="0">
                <a:solidFill>
                  <a:schemeClr val="bg1"/>
                </a:solidFill>
              </a:rPr>
              <a:t>事</a:t>
            </a:r>
            <a:r>
              <a:rPr lang="zh-TW" altLang="en-US" sz="2000" b="1" dirty="0">
                <a:solidFill>
                  <a:schemeClr val="bg1"/>
                </a:solidFill>
              </a:rPr>
              <a:t>實</a:t>
            </a:r>
            <a:r>
              <a:rPr lang="en-US" sz="2000" b="1" dirty="0">
                <a:solidFill>
                  <a:schemeClr val="bg1"/>
                </a:solidFill>
              </a:rPr>
              <a:t>: </a:t>
            </a:r>
            <a:r>
              <a:rPr lang="zh-TW" altLang="en-US" sz="2000" b="1" dirty="0">
                <a:solidFill>
                  <a:schemeClr val="bg1"/>
                </a:solidFill>
              </a:rPr>
              <a:t>每</a:t>
            </a:r>
            <a:r>
              <a:rPr lang="en-US" altLang="zh-TW" sz="2000" b="1" dirty="0">
                <a:solidFill>
                  <a:schemeClr val="bg1"/>
                </a:solidFill>
              </a:rPr>
              <a:t>3</a:t>
            </a:r>
            <a:r>
              <a:rPr lang="zh-TW" altLang="en-US" sz="2000" b="1" dirty="0">
                <a:solidFill>
                  <a:schemeClr val="bg1"/>
                </a:solidFill>
              </a:rPr>
              <a:t>個合格的會談，可以銷售出</a:t>
            </a:r>
            <a:r>
              <a:rPr lang="en-US" sz="2000" b="1" dirty="0">
                <a:solidFill>
                  <a:schemeClr val="bg1"/>
                </a:solidFill>
              </a:rPr>
              <a:t>1</a:t>
            </a:r>
            <a:r>
              <a:rPr lang="zh-TW" altLang="en-US" sz="2000" b="1" dirty="0">
                <a:solidFill>
                  <a:schemeClr val="bg1"/>
                </a:solidFill>
              </a:rPr>
              <a:t>個網站</a:t>
            </a:r>
            <a:r>
              <a:rPr lang="en-US" sz="2000" b="1" dirty="0">
                <a:solidFill>
                  <a:schemeClr val="bg1"/>
                </a:solidFill>
              </a:rPr>
              <a:t> </a:t>
            </a:r>
            <a:br>
              <a:rPr lang="en-US" sz="2000" b="1" dirty="0">
                <a:solidFill>
                  <a:schemeClr val="bg1"/>
                </a:solidFill>
              </a:rPr>
            </a:br>
            <a:r>
              <a:rPr lang="zh-TW" altLang="en-US" sz="2000" b="1" dirty="0">
                <a:solidFill>
                  <a:schemeClr val="bg1"/>
                </a:solidFill>
              </a:rPr>
              <a:t>每月</a:t>
            </a:r>
            <a:r>
              <a:rPr lang="en-US" sz="2000" b="1" dirty="0">
                <a:solidFill>
                  <a:schemeClr val="bg1"/>
                </a:solidFill>
              </a:rPr>
              <a:t>4-8</a:t>
            </a:r>
            <a:r>
              <a:rPr lang="zh-TW" altLang="en-US" sz="2000" b="1" dirty="0">
                <a:solidFill>
                  <a:schemeClr val="bg1"/>
                </a:solidFill>
              </a:rPr>
              <a:t>次的網站會談</a:t>
            </a:r>
            <a:r>
              <a:rPr lang="en-US" sz="2000" b="1" dirty="0">
                <a:solidFill>
                  <a:schemeClr val="bg1"/>
                </a:solidFill>
              </a:rPr>
              <a:t>  = </a:t>
            </a:r>
            <a:br>
              <a:rPr lang="en-US" sz="2000" b="1" dirty="0">
                <a:solidFill>
                  <a:schemeClr val="bg1"/>
                </a:solidFill>
              </a:rPr>
            </a:br>
            <a:r>
              <a:rPr lang="zh-TW" altLang="en-US" sz="2000" b="1" dirty="0">
                <a:solidFill>
                  <a:schemeClr val="bg1"/>
                </a:solidFill>
              </a:rPr>
              <a:t>有機會每月銷售</a:t>
            </a:r>
            <a:r>
              <a:rPr lang="en-US" sz="2000" b="1" dirty="0">
                <a:solidFill>
                  <a:schemeClr val="bg1"/>
                </a:solidFill>
              </a:rPr>
              <a:t>1-3</a:t>
            </a:r>
            <a:r>
              <a:rPr lang="zh-TW" altLang="en-US" sz="2000" b="1" dirty="0">
                <a:solidFill>
                  <a:schemeClr val="bg1"/>
                </a:solidFill>
              </a:rPr>
              <a:t>個網站</a:t>
            </a:r>
            <a:r>
              <a:rPr lang="en-US" sz="2000" b="1" dirty="0">
                <a:solidFill>
                  <a:schemeClr val="bg1"/>
                </a:solidFill>
              </a:rPr>
              <a:t>!</a:t>
            </a:r>
            <a:endParaRPr lang="en-US" sz="2000" b="1" dirty="0" smtClean="0">
              <a:solidFill>
                <a:schemeClr val="bg1"/>
              </a:solidFill>
            </a:endParaRPr>
          </a:p>
          <a:p>
            <a:pPr marL="342900" indent="-342900">
              <a:spcAft>
                <a:spcPts val="1200"/>
              </a:spcAft>
              <a:buFont typeface="Wingdings" charset="2"/>
              <a:buChar char="ü"/>
            </a:pPr>
            <a:r>
              <a:rPr lang="en-US" sz="1600" dirty="0" smtClean="0">
                <a:solidFill>
                  <a:schemeClr val="bg1"/>
                </a:solidFill>
              </a:rPr>
              <a:t>1 website contact a day = 5 per week</a:t>
            </a:r>
          </a:p>
          <a:p>
            <a:pPr marL="342900" indent="-342900">
              <a:spcAft>
                <a:spcPts val="1200"/>
              </a:spcAft>
              <a:buFont typeface="Wingdings" charset="2"/>
              <a:buChar char="ü"/>
            </a:pPr>
            <a:r>
              <a:rPr lang="en-US" sz="1600" dirty="0" smtClean="0">
                <a:solidFill>
                  <a:schemeClr val="bg1"/>
                </a:solidFill>
              </a:rPr>
              <a:t>5 per week = 1-2 website apts.</a:t>
            </a:r>
            <a:endParaRPr lang="en-US" sz="1600" dirty="0">
              <a:solidFill>
                <a:schemeClr val="bg1"/>
              </a:solidFill>
            </a:endParaRPr>
          </a:p>
          <a:p>
            <a:pPr marL="342900" indent="-342900">
              <a:spcAft>
                <a:spcPts val="1200"/>
              </a:spcAft>
              <a:buFont typeface="Wingdings" charset="2"/>
              <a:buChar char="ü"/>
            </a:pPr>
            <a:r>
              <a:rPr lang="en-US" sz="1600" dirty="0" smtClean="0">
                <a:solidFill>
                  <a:schemeClr val="bg1"/>
                </a:solidFill>
              </a:rPr>
              <a:t>1-2 web apts. per week =  4-8 per month</a:t>
            </a:r>
          </a:p>
          <a:p>
            <a:pPr>
              <a:spcAft>
                <a:spcPts val="1200"/>
              </a:spcAft>
            </a:pPr>
            <a:r>
              <a:rPr lang="en-US" sz="1600" b="1" dirty="0" smtClean="0">
                <a:solidFill>
                  <a:schemeClr val="bg1"/>
                </a:solidFill>
              </a:rPr>
              <a:t>FACT: 1 in 3 qualified apts. ends in a sale</a:t>
            </a:r>
            <a:br>
              <a:rPr lang="en-US" sz="1600" b="1" dirty="0" smtClean="0">
                <a:solidFill>
                  <a:schemeClr val="bg1"/>
                </a:solidFill>
              </a:rPr>
            </a:br>
            <a:r>
              <a:rPr lang="en-US" sz="1600" b="1" dirty="0" smtClean="0">
                <a:solidFill>
                  <a:schemeClr val="bg1"/>
                </a:solidFill>
              </a:rPr>
              <a:t>4-8 apts./month = </a:t>
            </a:r>
            <a:r>
              <a:rPr lang="zh-TW" altLang="en-US" sz="1600" b="1" dirty="0" smtClean="0">
                <a:solidFill>
                  <a:schemeClr val="bg1"/>
                </a:solidFill>
              </a:rPr>
              <a:t> </a:t>
            </a:r>
            <a:r>
              <a:rPr lang="en-US" sz="1600" b="1" dirty="0" smtClean="0">
                <a:solidFill>
                  <a:schemeClr val="bg1"/>
                </a:solidFill>
              </a:rPr>
              <a:t>Potential 1-3 sales per month!   </a:t>
            </a:r>
            <a:endParaRPr lang="en-US" sz="1600" b="1" dirty="0">
              <a:solidFill>
                <a:schemeClr val="bg1"/>
              </a:solidFill>
            </a:endParaRPr>
          </a:p>
        </p:txBody>
      </p:sp>
    </p:spTree>
    <p:extLst>
      <p:ext uri="{BB962C8B-B14F-4D97-AF65-F5344CB8AC3E}">
        <p14:creationId xmlns:p14="http://schemas.microsoft.com/office/powerpoint/2010/main" val="28021186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1077" y="94790"/>
            <a:ext cx="1235834" cy="739356"/>
          </a:xfrm>
          <a:prstGeom prst="rect">
            <a:avLst/>
          </a:prstGeom>
        </p:spPr>
      </p:pic>
      <p:sp>
        <p:nvSpPr>
          <p:cNvPr id="5" name="Title 1"/>
          <p:cNvSpPr>
            <a:spLocks noGrp="1"/>
          </p:cNvSpPr>
          <p:nvPr>
            <p:ph type="title"/>
          </p:nvPr>
        </p:nvSpPr>
        <p:spPr>
          <a:xfrm>
            <a:off x="381000" y="99213"/>
            <a:ext cx="9026724" cy="815187"/>
          </a:xfrm>
        </p:spPr>
        <p:txBody>
          <a:bodyPr/>
          <a:lstStyle/>
          <a:p>
            <a:r>
              <a:rPr lang="zh-TW" altLang="en-US" sz="3600" dirty="0">
                <a:latin typeface="華康儷中黑" panose="020B0509000000000000" pitchFamily="49" charset="-120"/>
                <a:ea typeface="華康儷中黑" panose="020B0509000000000000" pitchFamily="49" charset="-120"/>
              </a:rPr>
              <a:t>建立你的未來</a:t>
            </a:r>
            <a:r>
              <a:rPr lang="en-US" sz="3600" dirty="0">
                <a:latin typeface="華康儷中黑" panose="020B0509000000000000" pitchFamily="49" charset="-120"/>
                <a:ea typeface="華康儷中黑" panose="020B0509000000000000" pitchFamily="49" charset="-120"/>
              </a:rPr>
              <a:t>: </a:t>
            </a:r>
            <a:r>
              <a:rPr lang="zh-TW" altLang="en-US" sz="3600" dirty="0">
                <a:latin typeface="華康儷中黑" panose="020B0509000000000000" pitchFamily="49" charset="-120"/>
                <a:ea typeface="華康儷中黑" panose="020B0509000000000000" pitchFamily="49" charset="-120"/>
              </a:rPr>
              <a:t>持續性的業績點數</a:t>
            </a:r>
            <a:r>
              <a:rPr lang="en-US" sz="3600" dirty="0" smtClean="0">
                <a:latin typeface="華康儷中黑" panose="020B0509000000000000" pitchFamily="49" charset="-120"/>
                <a:ea typeface="華康儷中黑" panose="020B0509000000000000" pitchFamily="49" charset="-120"/>
              </a:rPr>
              <a:t/>
            </a:r>
            <a:br>
              <a:rPr lang="en-US" sz="3600" dirty="0" smtClean="0">
                <a:latin typeface="華康儷中黑" panose="020B0509000000000000" pitchFamily="49" charset="-120"/>
                <a:ea typeface="華康儷中黑" panose="020B0509000000000000" pitchFamily="49" charset="-120"/>
              </a:rPr>
            </a:br>
            <a:r>
              <a:rPr lang="en-US" sz="3600" dirty="0" smtClean="0"/>
              <a:t>Build for the future: ongoing BV</a:t>
            </a:r>
            <a:endParaRPr lang="en-US" sz="3600" dirty="0"/>
          </a:p>
        </p:txBody>
      </p:sp>
      <p:pic>
        <p:nvPicPr>
          <p:cNvPr id="2" name="Picture 1"/>
          <p:cNvPicPr>
            <a:picLocks noChangeAspect="1"/>
          </p:cNvPicPr>
          <p:nvPr/>
        </p:nvPicPr>
        <p:blipFill rotWithShape="1">
          <a:blip r:embed="rId5" cstate="print"/>
          <a:srcRect l="17492" t="13822" r="10099" b="21216"/>
          <a:stretch/>
        </p:blipFill>
        <p:spPr>
          <a:xfrm>
            <a:off x="184799" y="1402880"/>
            <a:ext cx="2393134" cy="2862636"/>
          </a:xfrm>
          <a:prstGeom prst="rect">
            <a:avLst/>
          </a:prstGeom>
        </p:spPr>
      </p:pic>
      <p:pic>
        <p:nvPicPr>
          <p:cNvPr id="3" name="Picture 2"/>
          <p:cNvPicPr>
            <a:picLocks noChangeAspect="1"/>
          </p:cNvPicPr>
          <p:nvPr/>
        </p:nvPicPr>
        <p:blipFill>
          <a:blip r:embed="rId6" cstate="print"/>
          <a:stretch>
            <a:fillRect/>
          </a:stretch>
        </p:blipFill>
        <p:spPr>
          <a:xfrm>
            <a:off x="2644046" y="1354674"/>
            <a:ext cx="3031415" cy="2987985"/>
          </a:xfrm>
          <a:prstGeom prst="rect">
            <a:avLst/>
          </a:prstGeom>
        </p:spPr>
      </p:pic>
      <p:pic>
        <p:nvPicPr>
          <p:cNvPr id="6" name="Picture 5"/>
          <p:cNvPicPr>
            <a:picLocks noChangeAspect="1"/>
          </p:cNvPicPr>
          <p:nvPr/>
        </p:nvPicPr>
        <p:blipFill rotWithShape="1">
          <a:blip r:embed="rId7" cstate="print"/>
          <a:srcRect l="2336" r="2646"/>
          <a:stretch/>
        </p:blipFill>
        <p:spPr>
          <a:xfrm>
            <a:off x="5687134" y="1300924"/>
            <a:ext cx="3456866" cy="2926679"/>
          </a:xfrm>
          <a:prstGeom prst="rect">
            <a:avLst/>
          </a:prstGeom>
        </p:spPr>
      </p:pic>
      <p:grpSp>
        <p:nvGrpSpPr>
          <p:cNvPr id="8" name="Group 7"/>
          <p:cNvGrpSpPr/>
          <p:nvPr/>
        </p:nvGrpSpPr>
        <p:grpSpPr>
          <a:xfrm>
            <a:off x="0" y="4137146"/>
            <a:ext cx="2680321" cy="1616962"/>
            <a:chOff x="308582" y="2960456"/>
            <a:chExt cx="3029817" cy="1616962"/>
          </a:xfrm>
        </p:grpSpPr>
        <p:sp>
          <p:nvSpPr>
            <p:cNvPr id="9" name="Rectangular Callout 8"/>
            <p:cNvSpPr/>
            <p:nvPr/>
          </p:nvSpPr>
          <p:spPr>
            <a:xfrm>
              <a:off x="308582" y="2960456"/>
              <a:ext cx="3029817" cy="1616962"/>
            </a:xfrm>
            <a:prstGeom prst="wedgeRectCallout">
              <a:avLst>
                <a:gd name="adj1" fmla="val 20250"/>
                <a:gd name="adj2" fmla="val -607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 name="Rectangular Callout 4"/>
            <p:cNvSpPr/>
            <p:nvPr/>
          </p:nvSpPr>
          <p:spPr>
            <a:xfrm>
              <a:off x="308582" y="2960456"/>
              <a:ext cx="3029817" cy="16169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000" dirty="0">
                  <a:latin typeface="華康儷中黑" panose="020B0509000000000000" pitchFamily="49" charset="-120"/>
                  <a:ea typeface="華康儷中黑" panose="020B0509000000000000" pitchFamily="49" charset="-120"/>
                </a:rPr>
                <a:t>每個網站產生</a:t>
              </a:r>
              <a:r>
                <a:rPr lang="zh-TW" altLang="en-US" sz="2000" dirty="0"/>
                <a:t> </a:t>
              </a:r>
              <a:r>
                <a:rPr lang="en-US" altLang="zh-TW" sz="2000" dirty="0"/>
                <a:t>230 BV</a:t>
              </a:r>
            </a:p>
            <a:p>
              <a:pPr lvl="0" algn="ctr" defTabSz="1244600">
                <a:lnSpc>
                  <a:spcPct val="90000"/>
                </a:lnSpc>
                <a:spcBef>
                  <a:spcPct val="0"/>
                </a:spcBef>
                <a:spcAft>
                  <a:spcPct val="35000"/>
                </a:spcAft>
              </a:pPr>
              <a:r>
                <a:rPr lang="en-US" sz="2000" kern="1200" dirty="0" smtClean="0"/>
                <a:t>Each website sold generates 230 BV</a:t>
              </a:r>
              <a:endParaRPr lang="en-US" sz="2000" kern="1200" dirty="0"/>
            </a:p>
          </p:txBody>
        </p:sp>
      </p:grpSp>
      <p:grpSp>
        <p:nvGrpSpPr>
          <p:cNvPr id="11" name="Group 10"/>
          <p:cNvGrpSpPr/>
          <p:nvPr/>
        </p:nvGrpSpPr>
        <p:grpSpPr>
          <a:xfrm>
            <a:off x="3336312" y="4137146"/>
            <a:ext cx="2272363" cy="1616962"/>
            <a:chOff x="308582" y="2960456"/>
            <a:chExt cx="3029817" cy="1616962"/>
          </a:xfrm>
        </p:grpSpPr>
        <p:sp>
          <p:nvSpPr>
            <p:cNvPr id="12" name="Rectangular Callout 11"/>
            <p:cNvSpPr/>
            <p:nvPr/>
          </p:nvSpPr>
          <p:spPr>
            <a:xfrm>
              <a:off x="308582" y="2960456"/>
              <a:ext cx="3029817" cy="1616962"/>
            </a:xfrm>
            <a:prstGeom prst="wedgeRectCallout">
              <a:avLst>
                <a:gd name="adj1" fmla="val 20250"/>
                <a:gd name="adj2" fmla="val -607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3" name="Rectangular Callout 4"/>
            <p:cNvSpPr/>
            <p:nvPr/>
          </p:nvSpPr>
          <p:spPr>
            <a:xfrm>
              <a:off x="308582" y="2960456"/>
              <a:ext cx="3029817" cy="16169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000" dirty="0">
                  <a:latin typeface="華康儷中黑" panose="020B0509000000000000" pitchFamily="49" charset="-120"/>
                  <a:ea typeface="華康儷中黑" panose="020B0509000000000000" pitchFamily="49" charset="-120"/>
                </a:rPr>
                <a:t>每位活躍客戶</a:t>
              </a:r>
            </a:p>
            <a:p>
              <a:pPr lvl="0" algn="ctr" defTabSz="1244600">
                <a:lnSpc>
                  <a:spcPct val="90000"/>
                </a:lnSpc>
                <a:spcBef>
                  <a:spcPct val="0"/>
                </a:spcBef>
                <a:spcAft>
                  <a:spcPct val="35000"/>
                </a:spcAft>
              </a:pPr>
              <a:r>
                <a:rPr lang="zh-TW" altLang="en-US" sz="2000" dirty="0">
                  <a:latin typeface="華康儷中黑" panose="020B0509000000000000" pitchFamily="49" charset="-120"/>
                  <a:ea typeface="華康儷中黑" panose="020B0509000000000000" pitchFamily="49" charset="-120"/>
                </a:rPr>
                <a:t>每月產生 </a:t>
              </a:r>
              <a:r>
                <a:rPr lang="en-US" altLang="zh-TW" sz="2000" dirty="0">
                  <a:ea typeface="華康儷中黑" panose="020B0509000000000000" pitchFamily="49" charset="-120"/>
                </a:rPr>
                <a:t>30 BV</a:t>
              </a:r>
            </a:p>
            <a:p>
              <a:pPr lvl="0" algn="ctr" defTabSz="1244600">
                <a:lnSpc>
                  <a:spcPct val="90000"/>
                </a:lnSpc>
                <a:spcBef>
                  <a:spcPct val="0"/>
                </a:spcBef>
                <a:spcAft>
                  <a:spcPct val="35000"/>
                </a:spcAft>
              </a:pPr>
              <a:r>
                <a:rPr lang="en-US" sz="2000" kern="1200" dirty="0" smtClean="0"/>
                <a:t>Each active client generates 30 BV / Month</a:t>
              </a:r>
              <a:endParaRPr lang="en-US" sz="2000" kern="1200" dirty="0"/>
            </a:p>
          </p:txBody>
        </p:sp>
      </p:grpSp>
      <p:grpSp>
        <p:nvGrpSpPr>
          <p:cNvPr id="14" name="Group 13"/>
          <p:cNvGrpSpPr/>
          <p:nvPr/>
        </p:nvGrpSpPr>
        <p:grpSpPr>
          <a:xfrm>
            <a:off x="6248401" y="4137147"/>
            <a:ext cx="2644012" cy="1616962"/>
            <a:chOff x="308582" y="2960456"/>
            <a:chExt cx="3029817" cy="1616962"/>
          </a:xfrm>
        </p:grpSpPr>
        <p:sp>
          <p:nvSpPr>
            <p:cNvPr id="15" name="Rectangular Callout 14"/>
            <p:cNvSpPr/>
            <p:nvPr/>
          </p:nvSpPr>
          <p:spPr>
            <a:xfrm>
              <a:off x="308582" y="2960456"/>
              <a:ext cx="3029817" cy="1616962"/>
            </a:xfrm>
            <a:prstGeom prst="wedgeRectCallout">
              <a:avLst>
                <a:gd name="adj1" fmla="val 20250"/>
                <a:gd name="adj2" fmla="val -607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6" name="Rectangular Callout 4"/>
            <p:cNvSpPr/>
            <p:nvPr/>
          </p:nvSpPr>
          <p:spPr>
            <a:xfrm>
              <a:off x="308582" y="2960456"/>
              <a:ext cx="3029817" cy="16169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000" dirty="0">
                  <a:latin typeface="華康儷中黑" panose="020B0509000000000000" pitchFamily="49" charset="-120"/>
                  <a:ea typeface="華康儷中黑" panose="020B0509000000000000" pitchFamily="49" charset="-120"/>
                </a:rPr>
                <a:t>現在，你可以從設計套裝，賺取額外的</a:t>
              </a:r>
              <a:r>
                <a:rPr lang="en-US" altLang="zh-TW" sz="2000" dirty="0"/>
                <a:t>BV</a:t>
              </a:r>
            </a:p>
            <a:p>
              <a:pPr lvl="0" algn="ctr" defTabSz="1244600">
                <a:lnSpc>
                  <a:spcPct val="90000"/>
                </a:lnSpc>
                <a:spcBef>
                  <a:spcPct val="0"/>
                </a:spcBef>
                <a:spcAft>
                  <a:spcPct val="35000"/>
                </a:spcAft>
              </a:pPr>
              <a:r>
                <a:rPr lang="en-US" sz="2000" kern="1200" dirty="0" smtClean="0"/>
                <a:t>Now you can earn additional BV on Design!</a:t>
              </a:r>
              <a:endParaRPr lang="en-US" sz="2000" kern="1200" dirty="0"/>
            </a:p>
          </p:txBody>
        </p:sp>
      </p:grpSp>
    </p:spTree>
    <p:extLst>
      <p:ext uri="{BB962C8B-B14F-4D97-AF65-F5344CB8AC3E}">
        <p14:creationId xmlns:p14="http://schemas.microsoft.com/office/powerpoint/2010/main" val="94731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1077" y="94790"/>
            <a:ext cx="1235834" cy="739356"/>
          </a:xfrm>
          <a:prstGeom prst="rect">
            <a:avLst/>
          </a:prstGeom>
        </p:spPr>
      </p:pic>
      <p:sp>
        <p:nvSpPr>
          <p:cNvPr id="5" name="Title 1"/>
          <p:cNvSpPr>
            <a:spLocks noGrp="1"/>
          </p:cNvSpPr>
          <p:nvPr>
            <p:ph type="title"/>
          </p:nvPr>
        </p:nvSpPr>
        <p:spPr>
          <a:xfrm>
            <a:off x="61302" y="3"/>
            <a:ext cx="9026724" cy="815187"/>
          </a:xfrm>
        </p:spPr>
        <p:txBody>
          <a:bodyPr/>
          <a:lstStyle/>
          <a:p>
            <a:r>
              <a:rPr lang="zh-TW" altLang="en-US" sz="3600" dirty="0">
                <a:latin typeface="華康儷中黑" panose="020B0509000000000000" pitchFamily="49" charset="-120"/>
                <a:ea typeface="華康儷中黑" panose="020B0509000000000000" pitchFamily="49" charset="-120"/>
              </a:rPr>
              <a:t>建立你的未來</a:t>
            </a:r>
            <a:r>
              <a:rPr lang="en-US" altLang="zh-TW" sz="3600" dirty="0">
                <a:latin typeface="華康儷中黑" panose="020B0509000000000000" pitchFamily="49" charset="-120"/>
                <a:ea typeface="華康儷中黑" panose="020B0509000000000000" pitchFamily="49" charset="-120"/>
              </a:rPr>
              <a:t>: </a:t>
            </a:r>
            <a:r>
              <a:rPr lang="zh-TW" altLang="en-US" sz="3600" dirty="0" smtClean="0">
                <a:latin typeface="華康儷中黑" panose="020B0509000000000000" pitchFamily="49" charset="-120"/>
                <a:ea typeface="華康儷中黑" panose="020B0509000000000000" pitchFamily="49" charset="-120"/>
              </a:rPr>
              <a:t>招募</a:t>
            </a:r>
            <a:r>
              <a:rPr lang="en-US" altLang="zh-TW" sz="3600" dirty="0" smtClean="0">
                <a:latin typeface="華康儷中黑" panose="020B0509000000000000" pitchFamily="49" charset="-120"/>
                <a:ea typeface="華康儷中黑" panose="020B0509000000000000" pitchFamily="49" charset="-120"/>
              </a:rPr>
              <a:t/>
            </a:r>
            <a:br>
              <a:rPr lang="en-US" altLang="zh-TW" sz="3600" dirty="0" smtClean="0">
                <a:latin typeface="華康儷中黑" panose="020B0509000000000000" pitchFamily="49" charset="-120"/>
                <a:ea typeface="華康儷中黑" panose="020B0509000000000000" pitchFamily="49" charset="-120"/>
              </a:rPr>
            </a:br>
            <a:r>
              <a:rPr lang="en-US" sz="3000" dirty="0" smtClean="0"/>
              <a:t>Build for the future: prospecting</a:t>
            </a:r>
            <a:endParaRPr lang="en-US" sz="3000" dirty="0"/>
          </a:p>
        </p:txBody>
      </p:sp>
      <p:sp>
        <p:nvSpPr>
          <p:cNvPr id="6" name="TextBox 5"/>
          <p:cNvSpPr txBox="1"/>
          <p:nvPr/>
        </p:nvSpPr>
        <p:spPr>
          <a:xfrm>
            <a:off x="0" y="1066800"/>
            <a:ext cx="9143999" cy="1077218"/>
          </a:xfrm>
          <a:prstGeom prst="rect">
            <a:avLst/>
          </a:prstGeom>
          <a:solidFill>
            <a:schemeClr val="accent1"/>
          </a:solidFill>
        </p:spPr>
        <p:txBody>
          <a:bodyPr wrap="square" rtlCol="0">
            <a:spAutoFit/>
          </a:bodyPr>
          <a:lstStyle/>
          <a:p>
            <a:pPr algn="ctr"/>
            <a:r>
              <a:rPr lang="zh-TW" altLang="en-US" sz="3200" dirty="0">
                <a:solidFill>
                  <a:schemeClr val="bg1"/>
                </a:solidFill>
                <a:latin typeface="華康儷中黑" panose="020B0509000000000000" pitchFamily="49" charset="-120"/>
                <a:ea typeface="華康儷中黑" panose="020B0509000000000000" pitchFamily="49" charset="-120"/>
              </a:rPr>
              <a:t>我們的顧客都是小型企業主</a:t>
            </a:r>
          </a:p>
          <a:p>
            <a:pPr algn="ctr"/>
            <a:r>
              <a:rPr lang="en-US" sz="3200" dirty="0" smtClean="0">
                <a:solidFill>
                  <a:schemeClr val="bg1"/>
                </a:solidFill>
              </a:rPr>
              <a:t>Our Customers are Small Business Owners</a:t>
            </a:r>
            <a:endParaRPr lang="en-US" sz="3200" dirty="0">
              <a:solidFill>
                <a:schemeClr val="bg1"/>
              </a:solidFill>
            </a:endParaRPr>
          </a:p>
        </p:txBody>
      </p:sp>
      <p:grpSp>
        <p:nvGrpSpPr>
          <p:cNvPr id="11" name="Group 10"/>
          <p:cNvGrpSpPr/>
          <p:nvPr/>
        </p:nvGrpSpPr>
        <p:grpSpPr>
          <a:xfrm>
            <a:off x="312740" y="3276600"/>
            <a:ext cx="2501893" cy="1918588"/>
            <a:chOff x="322080" y="1047750"/>
            <a:chExt cx="5164320" cy="3181350"/>
          </a:xfrm>
        </p:grpSpPr>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40" r="15444" b="19872"/>
            <a:stretch/>
          </p:blipFill>
          <p:spPr bwMode="auto">
            <a:xfrm>
              <a:off x="1000124" y="1257300"/>
              <a:ext cx="3810001"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080" y="1047750"/>
              <a:ext cx="5164320" cy="3181350"/>
            </a:xfrm>
            <a:prstGeom prst="rect">
              <a:avLst/>
            </a:prstGeom>
          </p:spPr>
        </p:pic>
      </p:gr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741" y="2133600"/>
            <a:ext cx="2326821" cy="1608666"/>
          </a:xfrm>
          <a:prstGeom prst="rect">
            <a:avLst/>
          </a:prstGeom>
        </p:spPr>
      </p:pic>
      <p:pic>
        <p:nvPicPr>
          <p:cNvPr id="17" name="Picture 2" descr="C:\Users\User\Desktop\Loren MA\ISM Day 2 Screenshots\Highlights Day 2\Motivescosmetics new site.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471" b="26602"/>
          <a:stretch/>
        </p:blipFill>
        <p:spPr bwMode="auto">
          <a:xfrm>
            <a:off x="3733799" y="2286000"/>
            <a:ext cx="1760211" cy="28904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7446" y="5334000"/>
            <a:ext cx="2516111" cy="1477328"/>
          </a:xfrm>
          <a:prstGeom prst="rect">
            <a:avLst/>
          </a:prstGeom>
          <a:noFill/>
        </p:spPr>
        <p:txBody>
          <a:bodyPr wrap="square" rtlCol="0">
            <a:spAutoFit/>
          </a:bodyPr>
          <a:lstStyle/>
          <a:p>
            <a:pPr marL="285750" indent="-285750">
              <a:buFont typeface="Wingdings" charset="2"/>
              <a:buChar char="ü"/>
            </a:pPr>
            <a:r>
              <a:rPr lang="zh-TW" altLang="en-US" dirty="0">
                <a:latin typeface="華康儷中黑" panose="020B0509000000000000" pitchFamily="49" charset="-120"/>
                <a:ea typeface="華康儷中黑" panose="020B0509000000000000" pitchFamily="49" charset="-120"/>
              </a:rPr>
              <a:t>我們幫助企業主，解決管理</a:t>
            </a:r>
            <a:r>
              <a:rPr lang="en-US" altLang="zh-TW" dirty="0">
                <a:latin typeface="華康儷中黑" panose="020B0509000000000000" pitchFamily="49" charset="-120"/>
                <a:ea typeface="華康儷中黑" panose="020B0509000000000000" pitchFamily="49" charset="-120"/>
              </a:rPr>
              <a:t>/</a:t>
            </a:r>
            <a:r>
              <a:rPr lang="zh-TW" altLang="en-US" dirty="0">
                <a:latin typeface="華康儷中黑" panose="020B0509000000000000" pitchFamily="49" charset="-120"/>
                <a:ea typeface="華康儷中黑" panose="020B0509000000000000" pitchFamily="49" charset="-120"/>
              </a:rPr>
              <a:t>費用問</a:t>
            </a:r>
            <a:r>
              <a:rPr lang="zh-TW" altLang="en-US" dirty="0" smtClean="0">
                <a:latin typeface="華康儷中黑" panose="020B0509000000000000" pitchFamily="49" charset="-120"/>
                <a:ea typeface="華康儷中黑" panose="020B0509000000000000" pitchFamily="49" charset="-120"/>
              </a:rPr>
              <a:t>題</a:t>
            </a:r>
            <a:endParaRPr lang="en-US" dirty="0" smtClean="0">
              <a:latin typeface="華康儷中黑" panose="020B0509000000000000" pitchFamily="49" charset="-120"/>
              <a:ea typeface="華康儷中黑" panose="020B0509000000000000" pitchFamily="49" charset="-120"/>
            </a:endParaRPr>
          </a:p>
          <a:p>
            <a:pPr marL="285750" indent="-285750">
              <a:buFont typeface="Wingdings" charset="2"/>
              <a:buChar char="ü"/>
            </a:pPr>
            <a:r>
              <a:rPr lang="en-US" dirty="0" smtClean="0"/>
              <a:t>Help business owners with their overhead / expenses</a:t>
            </a:r>
            <a:endParaRPr lang="en-US" dirty="0"/>
          </a:p>
        </p:txBody>
      </p:sp>
      <p:sp>
        <p:nvSpPr>
          <p:cNvPr id="22" name="TextBox 21"/>
          <p:cNvSpPr txBox="1"/>
          <p:nvPr/>
        </p:nvSpPr>
        <p:spPr>
          <a:xfrm>
            <a:off x="3383823" y="5334000"/>
            <a:ext cx="2516111" cy="1477328"/>
          </a:xfrm>
          <a:prstGeom prst="rect">
            <a:avLst/>
          </a:prstGeom>
          <a:noFill/>
        </p:spPr>
        <p:txBody>
          <a:bodyPr wrap="square" rtlCol="0">
            <a:spAutoFit/>
          </a:bodyPr>
          <a:lstStyle/>
          <a:p>
            <a:pPr marL="214313" indent="-214313">
              <a:buFont typeface="Wingdings" charset="2"/>
              <a:buChar char="ü"/>
            </a:pPr>
            <a:r>
              <a:rPr lang="zh-TW" altLang="en-US" dirty="0">
                <a:latin typeface="華康儷中黑" panose="020B0509000000000000" pitchFamily="49" charset="-120"/>
                <a:ea typeface="華康儷中黑" panose="020B0509000000000000" pitchFamily="49" charset="-120"/>
              </a:rPr>
              <a:t>以其他美安產品，</a:t>
            </a:r>
          </a:p>
          <a:p>
            <a:r>
              <a:rPr lang="zh-TW" altLang="en-US" dirty="0" smtClean="0">
                <a:latin typeface="華康儷中黑" panose="020B0509000000000000" pitchFamily="49" charset="-120"/>
                <a:ea typeface="華康儷中黑" panose="020B0509000000000000" pitchFamily="49" charset="-120"/>
              </a:rPr>
              <a:t>  建</a:t>
            </a:r>
            <a:r>
              <a:rPr lang="zh-TW" altLang="en-US" dirty="0">
                <a:latin typeface="華康儷中黑" panose="020B0509000000000000" pitchFamily="49" charset="-120"/>
                <a:ea typeface="華康儷中黑" panose="020B0509000000000000" pitchFamily="49" charset="-120"/>
              </a:rPr>
              <a:t>立顧客購物類</a:t>
            </a:r>
            <a:r>
              <a:rPr lang="zh-TW" altLang="en-US" dirty="0" smtClean="0">
                <a:latin typeface="華康儷中黑" panose="020B0509000000000000" pitchFamily="49" charset="-120"/>
                <a:ea typeface="華康儷中黑" panose="020B0509000000000000" pitchFamily="49" charset="-120"/>
              </a:rPr>
              <a:t>別</a:t>
            </a:r>
            <a:endParaRPr lang="en-US" dirty="0" smtClean="0">
              <a:latin typeface="華康儷中黑" panose="020B0509000000000000" pitchFamily="49" charset="-120"/>
              <a:ea typeface="華康儷中黑" panose="020B0509000000000000" pitchFamily="49" charset="-120"/>
            </a:endParaRPr>
          </a:p>
          <a:p>
            <a:pPr marL="285750" indent="-285750">
              <a:buFont typeface="Wingdings" charset="2"/>
              <a:buChar char="ü"/>
            </a:pPr>
            <a:r>
              <a:rPr lang="en-US" dirty="0" smtClean="0"/>
              <a:t>Build share of customer with other ma products</a:t>
            </a:r>
            <a:endParaRPr lang="en-US" dirty="0"/>
          </a:p>
        </p:txBody>
      </p:sp>
      <p:pic>
        <p:nvPicPr>
          <p:cNvPr id="23" name="Picture 22"/>
          <p:cNvPicPr>
            <a:picLocks noChangeAspect="1"/>
          </p:cNvPicPr>
          <p:nvPr/>
        </p:nvPicPr>
        <p:blipFill rotWithShape="1">
          <a:blip r:embed="rId9" cstate="print">
            <a:extLst>
              <a:ext uri="{28A0092B-C50C-407E-A947-70E740481C1C}">
                <a14:useLocalDpi xmlns:a14="http://schemas.microsoft.com/office/drawing/2010/main" val="0"/>
              </a:ext>
            </a:extLst>
          </a:blip>
          <a:srcRect l="17665" t="12895" r="21282"/>
          <a:stretch/>
        </p:blipFill>
        <p:spPr>
          <a:xfrm>
            <a:off x="6218987" y="2286000"/>
            <a:ext cx="2620213" cy="2888017"/>
          </a:xfrm>
          <a:prstGeom prst="rect">
            <a:avLst/>
          </a:prstGeom>
        </p:spPr>
      </p:pic>
      <p:sp>
        <p:nvSpPr>
          <p:cNvPr id="24" name="TextBox 23"/>
          <p:cNvSpPr txBox="1"/>
          <p:nvPr/>
        </p:nvSpPr>
        <p:spPr>
          <a:xfrm>
            <a:off x="6042664" y="5179874"/>
            <a:ext cx="2898769" cy="1754326"/>
          </a:xfrm>
          <a:prstGeom prst="rect">
            <a:avLst/>
          </a:prstGeom>
          <a:solidFill>
            <a:schemeClr val="bg2">
              <a:lumMod val="75000"/>
            </a:schemeClr>
          </a:solidFill>
        </p:spPr>
        <p:txBody>
          <a:bodyPr wrap="square" rtlCol="0">
            <a:spAutoFit/>
          </a:bodyPr>
          <a:lstStyle/>
          <a:p>
            <a:pPr marL="285750" indent="-285750">
              <a:buFont typeface="Wingdings" charset="2"/>
              <a:buChar char="ü"/>
            </a:pPr>
            <a:r>
              <a:rPr lang="zh-TW" altLang="en-US" dirty="0">
                <a:latin typeface="華康儷中黑" panose="020B0509000000000000" pitchFamily="49" charset="-120"/>
                <a:ea typeface="華康儷中黑" panose="020B0509000000000000" pitchFamily="49" charset="-120"/>
              </a:rPr>
              <a:t>中小企業主 </a:t>
            </a:r>
            <a:r>
              <a:rPr lang="en-US" altLang="zh-TW" dirty="0">
                <a:latin typeface="華康儷中黑" panose="020B0509000000000000" pitchFamily="49" charset="-120"/>
                <a:ea typeface="華康儷中黑" panose="020B0509000000000000" pitchFamily="49" charset="-120"/>
              </a:rPr>
              <a:t>= </a:t>
            </a:r>
            <a:br>
              <a:rPr lang="en-US" altLang="zh-TW" dirty="0">
                <a:latin typeface="華康儷中黑" panose="020B0509000000000000" pitchFamily="49" charset="-120"/>
                <a:ea typeface="華康儷中黑" panose="020B0509000000000000" pitchFamily="49" charset="-120"/>
              </a:rPr>
            </a:br>
            <a:r>
              <a:rPr lang="zh-TW" altLang="en-US" dirty="0">
                <a:latin typeface="華康儷中黑" panose="020B0509000000000000" pitchFamily="49" charset="-120"/>
                <a:ea typeface="華康儷中黑" panose="020B0509000000000000" pitchFamily="49" charset="-120"/>
              </a:rPr>
              <a:t>企業</a:t>
            </a:r>
            <a:r>
              <a:rPr lang="zh-TW" altLang="en-US" dirty="0" smtClean="0">
                <a:latin typeface="華康儷中黑" panose="020B0509000000000000" pitchFamily="49" charset="-120"/>
                <a:ea typeface="華康儷中黑" panose="020B0509000000000000" pitchFamily="49" charset="-120"/>
              </a:rPr>
              <a:t>家</a:t>
            </a:r>
            <a:r>
              <a:rPr lang="en-US" altLang="zh-TW" dirty="0" smtClean="0">
                <a:latin typeface="華康儷中黑" panose="020B0509000000000000" pitchFamily="49" charset="-120"/>
                <a:ea typeface="華康儷中黑" panose="020B0509000000000000" pitchFamily="49" charset="-120"/>
              </a:rPr>
              <a:t>/</a:t>
            </a:r>
            <a:r>
              <a:rPr lang="zh-TW" altLang="en-US" dirty="0" smtClean="0">
                <a:latin typeface="華康儷中黑" panose="020B0509000000000000" pitchFamily="49" charset="-120"/>
                <a:ea typeface="華康儷中黑" panose="020B0509000000000000" pitchFamily="49" charset="-120"/>
              </a:rPr>
              <a:t>潛</a:t>
            </a:r>
            <a:r>
              <a:rPr lang="zh-TW" altLang="en-US" dirty="0">
                <a:latin typeface="華康儷中黑" panose="020B0509000000000000" pitchFamily="49" charset="-120"/>
                <a:ea typeface="華康儷中黑" panose="020B0509000000000000" pitchFamily="49" charset="-120"/>
              </a:rPr>
              <a:t>在的超連</a:t>
            </a:r>
            <a:r>
              <a:rPr lang="zh-TW" altLang="en-US" dirty="0" smtClean="0">
                <a:latin typeface="華康儷中黑" panose="020B0509000000000000" pitchFamily="49" charset="-120"/>
                <a:ea typeface="華康儷中黑" panose="020B0509000000000000" pitchFamily="49" charset="-120"/>
              </a:rPr>
              <a:t>鎖</a:t>
            </a:r>
            <a:r>
              <a:rPr lang="en-US" altLang="zh-TW" sz="1400" dirty="0">
                <a:latin typeface="華康儷中黑" panose="020B0509000000000000" pitchFamily="49" charset="-120"/>
                <a:ea typeface="華康儷中黑" panose="020B0509000000000000" pitchFamily="49" charset="-120"/>
              </a:rPr>
              <a:t>™</a:t>
            </a:r>
            <a:r>
              <a:rPr lang="zh-TW" altLang="en-US" dirty="0" smtClean="0">
                <a:latin typeface="華康儷中黑" panose="020B0509000000000000" pitchFamily="49" charset="-120"/>
                <a:ea typeface="華康儷中黑" panose="020B0509000000000000" pitchFamily="49" charset="-120"/>
              </a:rPr>
              <a:t>店</a:t>
            </a:r>
            <a:r>
              <a:rPr lang="zh-TW" altLang="en-US" dirty="0">
                <a:latin typeface="華康儷中黑" panose="020B0509000000000000" pitchFamily="49" charset="-120"/>
                <a:ea typeface="華康儷中黑" panose="020B0509000000000000" pitchFamily="49" charset="-120"/>
              </a:rPr>
              <a:t>主對</a:t>
            </a:r>
            <a:r>
              <a:rPr lang="zh-TW" altLang="en-US" dirty="0" smtClean="0">
                <a:latin typeface="華康儷中黑" panose="020B0509000000000000" pitchFamily="49" charset="-120"/>
                <a:ea typeface="華康儷中黑" panose="020B0509000000000000" pitchFamily="49" charset="-120"/>
              </a:rPr>
              <a:t>象</a:t>
            </a:r>
            <a:endParaRPr lang="en-US" dirty="0" smtClean="0">
              <a:latin typeface="華康儷中黑" panose="020B0509000000000000" pitchFamily="49" charset="-120"/>
              <a:ea typeface="華康儷中黑" panose="020B0509000000000000" pitchFamily="49" charset="-120"/>
            </a:endParaRPr>
          </a:p>
          <a:p>
            <a:pPr marL="285750" indent="-285750">
              <a:buFont typeface="Wingdings" charset="2"/>
              <a:buChar char="ü"/>
            </a:pPr>
            <a:r>
              <a:rPr lang="en-US" dirty="0" smtClean="0"/>
              <a:t>SMB Owners = </a:t>
            </a:r>
            <a:br>
              <a:rPr lang="en-US" dirty="0" smtClean="0"/>
            </a:br>
            <a:r>
              <a:rPr lang="en-US" dirty="0" smtClean="0"/>
              <a:t>Entrepreneurs / UFO Prospects</a:t>
            </a:r>
            <a:endParaRPr lang="en-US" dirty="0"/>
          </a:p>
        </p:txBody>
      </p:sp>
    </p:spTree>
    <p:extLst>
      <p:ext uri="{BB962C8B-B14F-4D97-AF65-F5344CB8AC3E}">
        <p14:creationId xmlns:p14="http://schemas.microsoft.com/office/powerpoint/2010/main" val="110631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1077" y="94790"/>
            <a:ext cx="1235834" cy="739356"/>
          </a:xfrm>
          <a:prstGeom prst="rect">
            <a:avLst/>
          </a:prstGeom>
        </p:spPr>
      </p:pic>
      <p:pic>
        <p:nvPicPr>
          <p:cNvPr id="7" name="Picture 6"/>
          <p:cNvPicPr>
            <a:picLocks noChangeAspect="1"/>
          </p:cNvPicPr>
          <p:nvPr/>
        </p:nvPicPr>
        <p:blipFill rotWithShape="1">
          <a:blip r:embed="rId5" cstate="print"/>
          <a:srcRect t="48121" b="-17105"/>
          <a:stretch/>
        </p:blipFill>
        <p:spPr>
          <a:xfrm>
            <a:off x="0" y="1289134"/>
            <a:ext cx="9144000" cy="5568867"/>
          </a:xfrm>
          <a:prstGeom prst="rect">
            <a:avLst/>
          </a:prstGeom>
        </p:spPr>
      </p:pic>
      <p:sp>
        <p:nvSpPr>
          <p:cNvPr id="8" name="TextBox 7"/>
          <p:cNvSpPr txBox="1"/>
          <p:nvPr/>
        </p:nvSpPr>
        <p:spPr>
          <a:xfrm>
            <a:off x="648573" y="3456853"/>
            <a:ext cx="7846853" cy="2236510"/>
          </a:xfrm>
          <a:prstGeom prst="rect">
            <a:avLst/>
          </a:prstGeom>
          <a:solidFill>
            <a:schemeClr val="tx1"/>
          </a:solidFill>
        </p:spPr>
        <p:txBody>
          <a:bodyPr wrap="square" rtlCol="0">
            <a:spAutoFit/>
          </a:bodyPr>
          <a:lstStyle/>
          <a:p>
            <a:pPr marL="214313" indent="-214313">
              <a:spcAft>
                <a:spcPts val="450"/>
              </a:spcAft>
              <a:buFont typeface="Arial"/>
              <a:buChar char="•"/>
            </a:pPr>
            <a:r>
              <a:rPr lang="zh-TW" altLang="en-US" dirty="0">
                <a:solidFill>
                  <a:schemeClr val="bg1"/>
                </a:solidFill>
                <a:latin typeface="華康儷中黑" panose="020B0509000000000000" pitchFamily="49" charset="-120"/>
                <a:ea typeface="華康儷中黑" panose="020B0509000000000000" pitchFamily="49" charset="-120"/>
              </a:rPr>
              <a:t>如果平均利潤是</a:t>
            </a:r>
            <a:r>
              <a:rPr lang="en-US" dirty="0" smtClean="0">
                <a:solidFill>
                  <a:schemeClr val="bg1"/>
                </a:solidFill>
                <a:ea typeface="華康儷中黑" panose="020B0509000000000000" pitchFamily="49" charset="-120"/>
              </a:rPr>
              <a:t>$</a:t>
            </a:r>
            <a:r>
              <a:rPr lang="en-US" altLang="zh-TW" dirty="0" smtClean="0">
                <a:solidFill>
                  <a:schemeClr val="bg1"/>
                </a:solidFill>
                <a:ea typeface="華康儷中黑" panose="020B0509000000000000" pitchFamily="49" charset="-120"/>
              </a:rPr>
              <a:t>1,000</a:t>
            </a:r>
            <a:r>
              <a:rPr lang="en-US" dirty="0" smtClean="0">
                <a:solidFill>
                  <a:schemeClr val="bg1"/>
                </a:solidFill>
                <a:ea typeface="華康儷中黑" panose="020B0509000000000000" pitchFamily="49" charset="-120"/>
              </a:rPr>
              <a:t> </a:t>
            </a:r>
            <a:r>
              <a:rPr lang="en-US" dirty="0">
                <a:solidFill>
                  <a:schemeClr val="bg1"/>
                </a:solidFill>
                <a:latin typeface="華康儷中黑" panose="020B0509000000000000" pitchFamily="49" charset="-120"/>
                <a:ea typeface="華康儷中黑" panose="020B0509000000000000" pitchFamily="49" charset="-120"/>
              </a:rPr>
              <a:t>, </a:t>
            </a:r>
            <a:r>
              <a:rPr lang="zh-TW" altLang="en-US" dirty="0">
                <a:solidFill>
                  <a:schemeClr val="bg1"/>
                </a:solidFill>
                <a:latin typeface="華康儷中黑" panose="020B0509000000000000" pitchFamily="49" charset="-120"/>
                <a:ea typeface="華康儷中黑" panose="020B0509000000000000" pitchFamily="49" charset="-120"/>
              </a:rPr>
              <a:t>你所要做的只是，將你的目標總金額，除以</a:t>
            </a:r>
            <a:r>
              <a:rPr lang="en-US" altLang="zh-TW" dirty="0" smtClean="0">
                <a:solidFill>
                  <a:schemeClr val="bg1"/>
                </a:solidFill>
                <a:ea typeface="華康儷中黑" panose="020B0509000000000000" pitchFamily="49" charset="-120"/>
              </a:rPr>
              <a:t>$1,000</a:t>
            </a:r>
            <a:r>
              <a:rPr lang="zh-TW" altLang="en-US" dirty="0" smtClean="0">
                <a:solidFill>
                  <a:schemeClr val="bg1"/>
                </a:solidFill>
                <a:latin typeface="華康儷中黑" panose="020B0509000000000000" pitchFamily="49" charset="-120"/>
                <a:ea typeface="華康儷中黑" panose="020B0509000000000000" pitchFamily="49" charset="-120"/>
              </a:rPr>
              <a:t>，</a:t>
            </a:r>
            <a:r>
              <a:rPr lang="zh-TW" altLang="en-US" dirty="0">
                <a:solidFill>
                  <a:schemeClr val="bg1"/>
                </a:solidFill>
                <a:latin typeface="華康儷中黑" panose="020B0509000000000000" pitchFamily="49" charset="-120"/>
                <a:ea typeface="華康儷中黑" panose="020B0509000000000000" pitchFamily="49" charset="-120"/>
              </a:rPr>
              <a:t>取得一個約略預算，看看應該銷售幾個網站</a:t>
            </a:r>
            <a:endParaRPr lang="en-US" dirty="0">
              <a:solidFill>
                <a:schemeClr val="bg1"/>
              </a:solidFill>
              <a:latin typeface="華康儷中黑" panose="020B0509000000000000" pitchFamily="49" charset="-120"/>
              <a:ea typeface="華康儷中黑" panose="020B0509000000000000" pitchFamily="49" charset="-120"/>
            </a:endParaRPr>
          </a:p>
          <a:p>
            <a:pPr marL="214313" indent="-214313">
              <a:spcAft>
                <a:spcPts val="450"/>
              </a:spcAft>
              <a:buFont typeface="Arial"/>
              <a:buChar char="•"/>
            </a:pPr>
            <a:r>
              <a:rPr lang="zh-TW" altLang="en-US" dirty="0">
                <a:solidFill>
                  <a:schemeClr val="bg1"/>
                </a:solidFill>
                <a:latin typeface="華康儷中黑" panose="020B0509000000000000" pitchFamily="49" charset="-120"/>
                <a:ea typeface="華康儷中黑" panose="020B0509000000000000" pitchFamily="49" charset="-120"/>
              </a:rPr>
              <a:t>你可以將這個方式，應用在任何一個固定費用的目</a:t>
            </a:r>
            <a:r>
              <a:rPr lang="zh-TW" altLang="en-US" dirty="0" smtClean="0">
                <a:solidFill>
                  <a:schemeClr val="bg1"/>
                </a:solidFill>
                <a:latin typeface="華康儷中黑" panose="020B0509000000000000" pitchFamily="49" charset="-120"/>
                <a:ea typeface="華康儷中黑" panose="020B0509000000000000" pitchFamily="49" charset="-120"/>
              </a:rPr>
              <a:t>標</a:t>
            </a:r>
            <a:endParaRPr lang="en-US" dirty="0" smtClean="0">
              <a:solidFill>
                <a:schemeClr val="bg1"/>
              </a:solidFill>
              <a:latin typeface="華康儷中黑" panose="020B0509000000000000" pitchFamily="49" charset="-120"/>
              <a:ea typeface="華康儷中黑" panose="020B0509000000000000" pitchFamily="49" charset="-120"/>
            </a:endParaRPr>
          </a:p>
          <a:p>
            <a:pPr marL="285750" indent="-285750">
              <a:spcAft>
                <a:spcPts val="600"/>
              </a:spcAft>
              <a:buFont typeface="Arial"/>
              <a:buChar char="•"/>
            </a:pPr>
            <a:r>
              <a:rPr lang="en-US" dirty="0" smtClean="0">
                <a:solidFill>
                  <a:schemeClr val="bg1"/>
                </a:solidFill>
              </a:rPr>
              <a:t>You can apply this to any of your fixed-cost goals</a:t>
            </a:r>
          </a:p>
          <a:p>
            <a:pPr marL="285750" indent="-285750">
              <a:spcAft>
                <a:spcPts val="600"/>
              </a:spcAft>
              <a:buFont typeface="Arial"/>
              <a:buChar char="•"/>
            </a:pPr>
            <a:r>
              <a:rPr lang="en-US" dirty="0" smtClean="0">
                <a:solidFill>
                  <a:schemeClr val="bg1"/>
                </a:solidFill>
              </a:rPr>
              <a:t>If the average profit is $1,000 , all you have to do is take the total cost of your goal and divide it by $1,000 to get an estimate for approx. how many website sales you need to sell </a:t>
            </a:r>
            <a:endParaRPr lang="en-US" dirty="0">
              <a:solidFill>
                <a:schemeClr val="bg1"/>
              </a:solidFill>
            </a:endParaRPr>
          </a:p>
        </p:txBody>
      </p:sp>
      <p:sp>
        <p:nvSpPr>
          <p:cNvPr id="9" name="TextBox 8"/>
          <p:cNvSpPr txBox="1"/>
          <p:nvPr/>
        </p:nvSpPr>
        <p:spPr>
          <a:xfrm>
            <a:off x="611787" y="5456771"/>
            <a:ext cx="7846853" cy="1172629"/>
          </a:xfrm>
          <a:prstGeom prst="rect">
            <a:avLst/>
          </a:prstGeom>
          <a:solidFill>
            <a:schemeClr val="tx1"/>
          </a:solidFill>
        </p:spPr>
        <p:txBody>
          <a:bodyPr wrap="square" rtlCol="0">
            <a:spAutoFit/>
          </a:bodyPr>
          <a:lstStyle/>
          <a:p>
            <a:pPr>
              <a:lnSpc>
                <a:spcPct val="130000"/>
              </a:lnSpc>
              <a:spcAft>
                <a:spcPts val="600"/>
              </a:spcAft>
            </a:pPr>
            <a:r>
              <a:rPr lang="zh-TW" altLang="en-US" b="1" dirty="0">
                <a:solidFill>
                  <a:schemeClr val="bg1"/>
                </a:solidFill>
                <a:latin typeface="華康儷中黑" panose="020B0509000000000000" pitchFamily="49" charset="-120"/>
                <a:ea typeface="華康儷中黑" panose="020B0509000000000000" pitchFamily="49" charset="-120"/>
              </a:rPr>
              <a:t>比如</a:t>
            </a:r>
            <a:r>
              <a:rPr lang="en-US" b="1" dirty="0">
                <a:solidFill>
                  <a:schemeClr val="bg1"/>
                </a:solidFill>
                <a:latin typeface="華康儷中黑" panose="020B0509000000000000" pitchFamily="49" charset="-120"/>
                <a:ea typeface="華康儷中黑" panose="020B0509000000000000" pitchFamily="49" charset="-120"/>
              </a:rPr>
              <a:t>: </a:t>
            </a:r>
            <a:r>
              <a:rPr lang="zh-TW" altLang="en-US" b="1" dirty="0">
                <a:solidFill>
                  <a:schemeClr val="bg1"/>
                </a:solidFill>
                <a:latin typeface="華康儷中黑" panose="020B0509000000000000" pitchFamily="49" charset="-120"/>
                <a:ea typeface="華康儷中黑" panose="020B0509000000000000" pitchFamily="49" charset="-120"/>
              </a:rPr>
              <a:t>家庭旅遊</a:t>
            </a:r>
            <a:r>
              <a:rPr lang="en-US" b="1" dirty="0">
                <a:solidFill>
                  <a:schemeClr val="bg1"/>
                </a:solidFill>
                <a:latin typeface="華康儷中黑" panose="020B0509000000000000" pitchFamily="49" charset="-120"/>
                <a:ea typeface="華康儷中黑" panose="020B0509000000000000" pitchFamily="49" charset="-120"/>
              </a:rPr>
              <a:t>:</a:t>
            </a:r>
            <a:r>
              <a:rPr lang="en-US" b="1" dirty="0">
                <a:solidFill>
                  <a:schemeClr val="bg1"/>
                </a:solidFill>
              </a:rPr>
              <a:t> </a:t>
            </a:r>
            <a:r>
              <a:rPr lang="en-US" b="1" dirty="0" smtClean="0">
                <a:solidFill>
                  <a:schemeClr val="accent1"/>
                </a:solidFill>
              </a:rPr>
              <a:t>Ex: Family Vacation: $5,000</a:t>
            </a:r>
            <a:br>
              <a:rPr lang="en-US" b="1" dirty="0" smtClean="0">
                <a:solidFill>
                  <a:schemeClr val="accent1"/>
                </a:solidFill>
              </a:rPr>
            </a:br>
            <a:r>
              <a:rPr lang="zh-TW" altLang="en-US" b="1" dirty="0">
                <a:solidFill>
                  <a:srgbClr val="FFFFFF"/>
                </a:solidFill>
              </a:rPr>
              <a:t>固</a:t>
            </a:r>
            <a:r>
              <a:rPr lang="zh-TW" altLang="en-US" b="1" dirty="0">
                <a:solidFill>
                  <a:schemeClr val="bg1"/>
                </a:solidFill>
                <a:latin typeface="華康儷中黑" panose="020B0509000000000000" pitchFamily="49" charset="-120"/>
                <a:ea typeface="華康儷中黑" panose="020B0509000000000000" pitchFamily="49" charset="-120"/>
              </a:rPr>
              <a:t>定費</a:t>
            </a:r>
            <a:r>
              <a:rPr lang="zh-TW" altLang="en-US" b="1" dirty="0">
                <a:solidFill>
                  <a:srgbClr val="FFFFFF"/>
                </a:solidFill>
              </a:rPr>
              <a:t>用</a:t>
            </a:r>
            <a:r>
              <a:rPr lang="en-US" dirty="0" smtClean="0">
                <a:solidFill>
                  <a:srgbClr val="0C5986"/>
                </a:solidFill>
              </a:rPr>
              <a:t>Fixed Cost Goal              $5,000       </a:t>
            </a:r>
            <a:br>
              <a:rPr lang="en-US" dirty="0" smtClean="0">
                <a:solidFill>
                  <a:srgbClr val="0C5986"/>
                </a:solidFill>
              </a:rPr>
            </a:br>
            <a:r>
              <a:rPr lang="zh-TW" altLang="en-US" dirty="0">
                <a:solidFill>
                  <a:schemeClr val="bg1"/>
                </a:solidFill>
                <a:latin typeface="華康儷中黑" panose="020B0509000000000000" pitchFamily="49" charset="-120"/>
                <a:ea typeface="華康儷中黑" panose="020B0509000000000000" pitchFamily="49" charset="-120"/>
              </a:rPr>
              <a:t>平均零售利潤</a:t>
            </a:r>
            <a:r>
              <a:rPr lang="en-US" dirty="0" smtClean="0">
                <a:solidFill>
                  <a:srgbClr val="0C5986"/>
                </a:solidFill>
              </a:rPr>
              <a:t>Average Retail Profit      $1,000</a:t>
            </a:r>
          </a:p>
        </p:txBody>
      </p:sp>
      <p:sp>
        <p:nvSpPr>
          <p:cNvPr id="10" name="TextBox 9"/>
          <p:cNvSpPr txBox="1"/>
          <p:nvPr/>
        </p:nvSpPr>
        <p:spPr>
          <a:xfrm>
            <a:off x="5029200" y="5464597"/>
            <a:ext cx="4918499" cy="923330"/>
          </a:xfrm>
          <a:prstGeom prst="rect">
            <a:avLst/>
          </a:prstGeom>
          <a:solidFill>
            <a:schemeClr val="tx1"/>
          </a:solidFill>
        </p:spPr>
        <p:txBody>
          <a:bodyPr wrap="square" rtlCol="0">
            <a:spAutoFit/>
          </a:bodyPr>
          <a:lstStyle/>
          <a:p>
            <a:r>
              <a:rPr lang="en-US" dirty="0">
                <a:solidFill>
                  <a:schemeClr val="bg1"/>
                </a:solidFill>
                <a:latin typeface="華康儷中黑" panose="020B0509000000000000" pitchFamily="49" charset="-120"/>
                <a:ea typeface="華康儷中黑" panose="020B0509000000000000" pitchFamily="49" charset="-120"/>
              </a:rPr>
              <a:t>= </a:t>
            </a:r>
            <a:r>
              <a:rPr lang="en-US" b="1" dirty="0">
                <a:solidFill>
                  <a:schemeClr val="bg1"/>
                </a:solidFill>
                <a:latin typeface="華康儷中黑" panose="020B0509000000000000" pitchFamily="49" charset="-120"/>
                <a:ea typeface="華康儷中黑" panose="020B0509000000000000" pitchFamily="49" charset="-120"/>
              </a:rPr>
              <a:t>5 </a:t>
            </a:r>
            <a:r>
              <a:rPr lang="zh-TW" altLang="en-US" b="1" dirty="0">
                <a:solidFill>
                  <a:schemeClr val="bg1"/>
                </a:solidFill>
                <a:latin typeface="華康儷中黑" panose="020B0509000000000000" pitchFamily="49" charset="-120"/>
                <a:ea typeface="華康儷中黑" panose="020B0509000000000000" pitchFamily="49" charset="-120"/>
              </a:rPr>
              <a:t>個網站銷售，就可以支付你的旅費</a:t>
            </a:r>
            <a:r>
              <a:rPr lang="en-US" b="1" dirty="0" smtClean="0">
                <a:solidFill>
                  <a:schemeClr val="bg1"/>
                </a:solidFill>
                <a:latin typeface="華康儷中黑" panose="020B0509000000000000" pitchFamily="49" charset="-120"/>
                <a:ea typeface="華康儷中黑" panose="020B0509000000000000" pitchFamily="49" charset="-120"/>
              </a:rPr>
              <a:t>!</a:t>
            </a:r>
            <a:endParaRPr lang="en-US" dirty="0" smtClean="0">
              <a:solidFill>
                <a:schemeClr val="bg1"/>
              </a:solidFill>
              <a:latin typeface="華康儷中黑" panose="020B0509000000000000" pitchFamily="49" charset="-120"/>
              <a:ea typeface="華康儷中黑" panose="020B0509000000000000" pitchFamily="49" charset="-120"/>
            </a:endParaRPr>
          </a:p>
          <a:p>
            <a:r>
              <a:rPr lang="en-US" dirty="0" smtClean="0">
                <a:solidFill>
                  <a:srgbClr val="0C5986"/>
                </a:solidFill>
              </a:rPr>
              <a:t>= </a:t>
            </a:r>
            <a:r>
              <a:rPr lang="en-US" b="1" dirty="0" smtClean="0">
                <a:solidFill>
                  <a:srgbClr val="0C5986"/>
                </a:solidFill>
              </a:rPr>
              <a:t>5 Website Sales to cover the cost of the vacation!</a:t>
            </a:r>
          </a:p>
        </p:txBody>
      </p:sp>
      <p:cxnSp>
        <p:nvCxnSpPr>
          <p:cNvPr id="13" name="Straight Connector 12"/>
          <p:cNvCxnSpPr/>
          <p:nvPr/>
        </p:nvCxnSpPr>
        <p:spPr>
          <a:xfrm flipV="1">
            <a:off x="704753" y="6243488"/>
            <a:ext cx="3103571" cy="4912"/>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381000" y="56874"/>
            <a:ext cx="9144000" cy="815187"/>
          </a:xfrm>
          <a:ln>
            <a:noFill/>
          </a:ln>
          <a:effectLst>
            <a:outerShdw blurRad="76200" dist="12700" dir="2700000" sy="-23000" kx="-800400" algn="bl" rotWithShape="0">
              <a:prstClr val="black">
                <a:alpha val="20000"/>
              </a:prstClr>
            </a:outerShdw>
          </a:effectLst>
        </p:spPr>
        <p:txBody>
          <a:bodyPr/>
          <a:lstStyle/>
          <a:p>
            <a:r>
              <a:rPr lang="zh-TW" altLang="en-US" sz="3600" dirty="0">
                <a:latin typeface="華康儷中黑" panose="020B0509000000000000" pitchFamily="49" charset="-120"/>
                <a:ea typeface="華康儷中黑" panose="020B0509000000000000" pitchFamily="49" charset="-120"/>
              </a:rPr>
              <a:t>現在就開始起步</a:t>
            </a:r>
            <a:r>
              <a:rPr lang="en-US" altLang="zh-TW" sz="3600" dirty="0">
                <a:latin typeface="華康儷中黑" panose="020B0509000000000000" pitchFamily="49" charset="-120"/>
                <a:ea typeface="華康儷中黑" panose="020B0509000000000000" pitchFamily="49" charset="-120"/>
              </a:rPr>
              <a:t>: </a:t>
            </a:r>
            <a:r>
              <a:rPr lang="zh-TW" altLang="en-US" sz="3600" dirty="0">
                <a:latin typeface="華康儷中黑" panose="020B0509000000000000" pitchFamily="49" charset="-120"/>
                <a:ea typeface="華康儷中黑" panose="020B0509000000000000" pitchFamily="49" charset="-120"/>
              </a:rPr>
              <a:t>零售利</a:t>
            </a:r>
            <a:r>
              <a:rPr lang="zh-TW" altLang="en-US" sz="3600" dirty="0" smtClean="0">
                <a:latin typeface="華康儷中黑" panose="020B0509000000000000" pitchFamily="49" charset="-120"/>
                <a:ea typeface="華康儷中黑" panose="020B0509000000000000" pitchFamily="49" charset="-120"/>
              </a:rPr>
              <a:t>潤</a:t>
            </a:r>
            <a:r>
              <a:rPr lang="en-US" altLang="zh-TW" sz="3600" dirty="0" smtClean="0"/>
              <a:t/>
            </a:r>
            <a:br>
              <a:rPr lang="en-US" altLang="zh-TW" sz="3600" dirty="0" smtClean="0"/>
            </a:br>
            <a:r>
              <a:rPr lang="en-US" sz="3200" dirty="0" smtClean="0"/>
              <a:t>Earn now: retail profit</a:t>
            </a:r>
            <a:endParaRPr lang="en-US" sz="3200" dirty="0"/>
          </a:p>
        </p:txBody>
      </p:sp>
    </p:spTree>
    <p:extLst>
      <p:ext uri="{BB962C8B-B14F-4D97-AF65-F5344CB8AC3E}">
        <p14:creationId xmlns:p14="http://schemas.microsoft.com/office/powerpoint/2010/main" val="90823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900" decel="100000" fill="hold"/>
                                        <p:tgtEl>
                                          <p:spTgt spid="1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900" decel="100000" fill="hold"/>
                                        <p:tgtEl>
                                          <p:spTgt spid="1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Earn now while building for the future</a:t>
            </a:r>
            <a:endParaRPr lang="en-US" dirty="0"/>
          </a:p>
        </p:txBody>
      </p:sp>
      <p:sp>
        <p:nvSpPr>
          <p:cNvPr id="3" name="Subtitle 2"/>
          <p:cNvSpPr>
            <a:spLocks noGrp="1"/>
          </p:cNvSpPr>
          <p:nvPr>
            <p:ph type="subTitle" idx="1"/>
          </p:nvPr>
        </p:nvSpPr>
        <p:spPr/>
        <p:txBody>
          <a:bodyPr>
            <a:noAutofit/>
          </a:bodyPr>
          <a:lstStyle/>
          <a:p>
            <a:r>
              <a:rPr lang="en-US" sz="3200" dirty="0" err="1" smtClean="0"/>
              <a:t>maWebcenters</a:t>
            </a:r>
            <a:endParaRPr lang="en-US" sz="3200" dirty="0"/>
          </a:p>
        </p:txBody>
      </p:sp>
      <p:pic>
        <p:nvPicPr>
          <p:cNvPr id="5" name="Picture 4"/>
          <p:cNvPicPr>
            <a:picLocks noChangeAspect="1"/>
          </p:cNvPicPr>
          <p:nvPr/>
        </p:nvPicPr>
        <p:blipFill rotWithShape="1">
          <a:blip r:embed="rId3" cstate="print"/>
          <a:srcRect t="12243"/>
          <a:stretch/>
        </p:blipFill>
        <p:spPr>
          <a:xfrm>
            <a:off x="0" y="0"/>
            <a:ext cx="9144000" cy="6914444"/>
          </a:xfrm>
          <a:prstGeom prst="rect">
            <a:avLst/>
          </a:prstGeom>
        </p:spPr>
      </p:pic>
      <p:sp>
        <p:nvSpPr>
          <p:cNvPr id="6" name="Rectangle 5"/>
          <p:cNvSpPr/>
          <p:nvPr/>
        </p:nvSpPr>
        <p:spPr>
          <a:xfrm>
            <a:off x="0" y="228601"/>
            <a:ext cx="9144000" cy="2223911"/>
          </a:xfrm>
          <a:prstGeom prst="rect">
            <a:avLst/>
          </a:prstGeom>
          <a:solidFill>
            <a:schemeClr val="tx1">
              <a:alpha val="6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4400" dirty="0">
                <a:latin typeface="華康儷中黑" panose="020B0509000000000000" pitchFamily="49" charset="-120"/>
                <a:ea typeface="華康儷中黑" panose="020B0509000000000000" pitchFamily="49" charset="-120"/>
              </a:rPr>
              <a:t>與網路中</a:t>
            </a:r>
            <a:r>
              <a:rPr lang="zh-TW" altLang="en-US" sz="4400" dirty="0" smtClean="0">
                <a:latin typeface="華康儷中黑" panose="020B0509000000000000" pitchFamily="49" charset="-120"/>
                <a:ea typeface="華康儷中黑" panose="020B0509000000000000" pitchFamily="49" charset="-120"/>
              </a:rPr>
              <a:t>心</a:t>
            </a:r>
            <a:r>
              <a:rPr lang="zh-TW" altLang="en-US" sz="4400" dirty="0">
                <a:latin typeface="華康儷中黑" panose="020B0509000000000000" pitchFamily="49" charset="-120"/>
                <a:ea typeface="華康儷中黑" panose="020B0509000000000000" pitchFamily="49" charset="-120"/>
              </a:rPr>
              <a:t>「</a:t>
            </a:r>
            <a:r>
              <a:rPr lang="zh-TW" altLang="en-US" sz="4400" dirty="0" smtClean="0">
                <a:latin typeface="華康儷中黑" panose="020B0509000000000000" pitchFamily="49" charset="-120"/>
                <a:ea typeface="華康儷中黑" panose="020B0509000000000000" pitchFamily="49" charset="-120"/>
              </a:rPr>
              <a:t>賺取」更</a:t>
            </a:r>
            <a:r>
              <a:rPr lang="zh-TW" altLang="en-US" sz="4400" dirty="0">
                <a:latin typeface="華康儷中黑" panose="020B0509000000000000" pitchFamily="49" charset="-120"/>
                <a:ea typeface="華康儷中黑" panose="020B0509000000000000" pitchFamily="49" charset="-120"/>
              </a:rPr>
              <a:t>多未來</a:t>
            </a:r>
            <a:endParaRPr lang="en-US" sz="4400" dirty="0">
              <a:latin typeface="華康儷中黑" panose="020B0509000000000000" pitchFamily="49" charset="-120"/>
              <a:ea typeface="華康儷中黑" panose="020B0509000000000000" pitchFamily="49" charset="-120"/>
            </a:endParaRPr>
          </a:p>
          <a:p>
            <a:pPr algn="ctr"/>
            <a:r>
              <a:rPr lang="en-US" sz="4200" dirty="0" smtClean="0"/>
              <a:t>Earn Now, Build for the Future with</a:t>
            </a:r>
            <a:br>
              <a:rPr lang="en-US" sz="4200" dirty="0" smtClean="0"/>
            </a:br>
            <a:r>
              <a:rPr lang="en-US" sz="4200" dirty="0" smtClean="0"/>
              <a:t>maWebCenters</a:t>
            </a:r>
            <a:endParaRPr lang="en-US" sz="4200" dirty="0"/>
          </a:p>
        </p:txBody>
      </p:sp>
    </p:spTree>
    <p:extLst>
      <p:ext uri="{BB962C8B-B14F-4D97-AF65-F5344CB8AC3E}">
        <p14:creationId xmlns:p14="http://schemas.microsoft.com/office/powerpoint/2010/main" val="25299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p:cNvSpPr>
            <a:spLocks noGrp="1"/>
          </p:cNvSpPr>
          <p:nvPr>
            <p:ph type="title"/>
          </p:nvPr>
        </p:nvSpPr>
        <p:spPr>
          <a:xfrm>
            <a:off x="1" y="457200"/>
            <a:ext cx="9143999" cy="611390"/>
          </a:xfrm>
          <a:ln>
            <a:noFill/>
          </a:ln>
          <a:effectLst>
            <a:outerShdw blurRad="76200" dist="12700" dir="2700000" sy="-23000" kx="-800400" algn="bl" rotWithShape="0">
              <a:prstClr val="black">
                <a:alpha val="20000"/>
              </a:prstClr>
            </a:outerShdw>
          </a:effectLst>
        </p:spPr>
        <p:txBody>
          <a:bodyPr/>
          <a:lstStyle/>
          <a:p>
            <a:r>
              <a:rPr lang="zh-TW" altLang="en-US" dirty="0" smtClean="0">
                <a:latin typeface="華康儷中黑" panose="020B0509000000000000" pitchFamily="49" charset="-120"/>
                <a:ea typeface="華康儷中黑" panose="020B0509000000000000" pitchFamily="49" charset="-120"/>
              </a:rPr>
              <a:t>開始進行訓練課程</a:t>
            </a:r>
            <a:r>
              <a:rPr lang="en-US" dirty="0"/>
              <a:t>Get trained</a:t>
            </a:r>
            <a:endParaRPr lang="en-US" dirty="0">
              <a:solidFill>
                <a:srgbClr val="262626"/>
              </a:solidFill>
            </a:endParaRPr>
          </a:p>
        </p:txBody>
      </p:sp>
      <p:sp>
        <p:nvSpPr>
          <p:cNvPr id="3" name="TextBox 2"/>
          <p:cNvSpPr txBox="1"/>
          <p:nvPr/>
        </p:nvSpPr>
        <p:spPr>
          <a:xfrm>
            <a:off x="765217" y="4191000"/>
            <a:ext cx="7159583" cy="2585323"/>
          </a:xfrm>
          <a:prstGeom prst="rect">
            <a:avLst/>
          </a:prstGeom>
          <a:noFill/>
        </p:spPr>
        <p:txBody>
          <a:bodyPr wrap="square" rtlCol="0">
            <a:spAutoFit/>
          </a:bodyPr>
          <a:lstStyle/>
          <a:p>
            <a:pPr algn="ctr"/>
            <a:r>
              <a:rPr lang="zh-TW" altLang="en-US" sz="2700" b="1" dirty="0">
                <a:solidFill>
                  <a:srgbClr val="FF0000"/>
                </a:solidFill>
                <a:latin typeface="華康儷中黑" panose="020B0509000000000000" pitchFamily="49" charset="-120"/>
                <a:ea typeface="華康儷中黑" panose="020B0509000000000000" pitchFamily="49" charset="-120"/>
              </a:rPr>
              <a:t>更多即將到來的訓練</a:t>
            </a:r>
            <a:r>
              <a:rPr lang="zh-TW" altLang="en-US" sz="2700" b="1" dirty="0" smtClean="0">
                <a:solidFill>
                  <a:srgbClr val="FF0000"/>
                </a:solidFill>
                <a:latin typeface="華康儷中黑" panose="020B0509000000000000" pitchFamily="49" charset="-120"/>
                <a:ea typeface="華康儷中黑" panose="020B0509000000000000" pitchFamily="49" charset="-120"/>
              </a:rPr>
              <a:t>，</a:t>
            </a:r>
            <a:endParaRPr lang="en-US" altLang="zh-TW" sz="2700" b="1" dirty="0" smtClean="0">
              <a:solidFill>
                <a:srgbClr val="FF0000"/>
              </a:solidFill>
              <a:latin typeface="華康儷中黑" panose="020B0509000000000000" pitchFamily="49" charset="-120"/>
              <a:ea typeface="華康儷中黑" panose="020B0509000000000000" pitchFamily="49" charset="-120"/>
            </a:endParaRPr>
          </a:p>
          <a:p>
            <a:pPr algn="ctr"/>
            <a:r>
              <a:rPr lang="en-US" altLang="zh-TW" sz="2700" b="1" dirty="0" smtClean="0">
                <a:solidFill>
                  <a:srgbClr val="FF0000"/>
                </a:solidFill>
              </a:rPr>
              <a:t>23/11 All star training  </a:t>
            </a:r>
          </a:p>
          <a:p>
            <a:pPr algn="ctr"/>
            <a:r>
              <a:rPr lang="zh-TW" altLang="en-US" sz="2700" b="1" dirty="0" smtClean="0">
                <a:solidFill>
                  <a:srgbClr val="FF0000"/>
                </a:solidFill>
                <a:latin typeface="華康儷中黑" panose="020B0509000000000000" pitchFamily="49" charset="-120"/>
                <a:ea typeface="華康儷中黑" panose="020B0509000000000000" pitchFamily="49" charset="-120"/>
              </a:rPr>
              <a:t>請</a:t>
            </a:r>
            <a:r>
              <a:rPr lang="zh-TW" altLang="en-US" sz="2700" b="1" dirty="0">
                <a:solidFill>
                  <a:srgbClr val="FF0000"/>
                </a:solidFill>
                <a:latin typeface="華康儷中黑" panose="020B0509000000000000" pitchFamily="49" charset="-120"/>
                <a:ea typeface="華康儷中黑" panose="020B0509000000000000" pitchFamily="49" charset="-120"/>
              </a:rPr>
              <a:t>立即登入</a:t>
            </a:r>
            <a:r>
              <a:rPr lang="en-US" altLang="zh-TW" sz="2700" b="1" dirty="0">
                <a:solidFill>
                  <a:srgbClr val="FF0000"/>
                </a:solidFill>
              </a:rPr>
              <a:t>NMTSS</a:t>
            </a:r>
            <a:r>
              <a:rPr lang="zh-TW" altLang="en-US" sz="2700" b="1" dirty="0">
                <a:solidFill>
                  <a:srgbClr val="FF0000"/>
                </a:solidFill>
                <a:latin typeface="華康儷中黑" panose="020B0509000000000000" pitchFamily="49" charset="-120"/>
                <a:ea typeface="華康儷中黑" panose="020B0509000000000000" pitchFamily="49" charset="-120"/>
              </a:rPr>
              <a:t>查</a:t>
            </a:r>
            <a:r>
              <a:rPr lang="zh-TW" altLang="en-US" sz="2700" b="1" dirty="0" smtClean="0">
                <a:solidFill>
                  <a:srgbClr val="FF0000"/>
                </a:solidFill>
                <a:latin typeface="華康儷中黑" panose="020B0509000000000000" pitchFamily="49" charset="-120"/>
                <a:ea typeface="華康儷中黑" panose="020B0509000000000000" pitchFamily="49" charset="-120"/>
              </a:rPr>
              <a:t>詢</a:t>
            </a:r>
            <a:endParaRPr lang="en-US" altLang="zh-TW" sz="2700" b="1" dirty="0" smtClean="0">
              <a:solidFill>
                <a:srgbClr val="FF0000"/>
              </a:solidFill>
              <a:latin typeface="華康儷中黑" panose="020B0509000000000000" pitchFamily="49" charset="-120"/>
              <a:ea typeface="華康儷中黑" panose="020B0509000000000000" pitchFamily="49" charset="-120"/>
            </a:endParaRPr>
          </a:p>
          <a:p>
            <a:pPr algn="ctr"/>
            <a:r>
              <a:rPr lang="en-US" sz="2700" b="1" dirty="0" smtClean="0">
                <a:solidFill>
                  <a:srgbClr val="FF0000"/>
                </a:solidFill>
              </a:rPr>
              <a:t>More trainings is yet to come,</a:t>
            </a:r>
          </a:p>
          <a:p>
            <a:pPr algn="ctr"/>
            <a:r>
              <a:rPr lang="en-US" sz="2700" b="1" dirty="0" smtClean="0">
                <a:solidFill>
                  <a:srgbClr val="FF0000"/>
                </a:solidFill>
              </a:rPr>
              <a:t>23/11 All star training</a:t>
            </a:r>
          </a:p>
          <a:p>
            <a:pPr algn="ctr"/>
            <a:r>
              <a:rPr lang="en-US" sz="2700" b="1" dirty="0" smtClean="0">
                <a:solidFill>
                  <a:srgbClr val="FF0000"/>
                </a:solidFill>
              </a:rPr>
              <a:t>Visit NMTSS to know more</a:t>
            </a:r>
            <a:endParaRPr lang="en-US" sz="2700" dirty="0">
              <a:solidFill>
                <a:srgbClr val="FF0000"/>
              </a:solidFill>
            </a:endParaRPr>
          </a:p>
        </p:txBody>
      </p:sp>
      <p:pic>
        <p:nvPicPr>
          <p:cNvPr id="2" name="Picture 1"/>
          <p:cNvPicPr>
            <a:picLocks noChangeAspect="1"/>
          </p:cNvPicPr>
          <p:nvPr/>
        </p:nvPicPr>
        <p:blipFill>
          <a:blip r:embed="rId3" cstate="print"/>
          <a:stretch>
            <a:fillRect/>
          </a:stretch>
        </p:blipFill>
        <p:spPr>
          <a:xfrm>
            <a:off x="68034" y="1676400"/>
            <a:ext cx="4390661" cy="2462053"/>
          </a:xfrm>
          <a:prstGeom prst="rect">
            <a:avLst/>
          </a:prstGeom>
        </p:spPr>
      </p:pic>
      <p:pic>
        <p:nvPicPr>
          <p:cNvPr id="4" name="Picture 3"/>
          <p:cNvPicPr>
            <a:picLocks noChangeAspect="1"/>
          </p:cNvPicPr>
          <p:nvPr/>
        </p:nvPicPr>
        <p:blipFill>
          <a:blip r:embed="rId4" cstate="print"/>
          <a:stretch>
            <a:fillRect/>
          </a:stretch>
        </p:blipFill>
        <p:spPr>
          <a:xfrm>
            <a:off x="4711256" y="1676400"/>
            <a:ext cx="4384988" cy="2455867"/>
          </a:xfrm>
          <a:prstGeom prst="rect">
            <a:avLst/>
          </a:prstGeom>
        </p:spPr>
      </p:pic>
    </p:spTree>
    <p:extLst>
      <p:ext uri="{BB962C8B-B14F-4D97-AF65-F5344CB8AC3E}">
        <p14:creationId xmlns:p14="http://schemas.microsoft.com/office/powerpoint/2010/main" val="22195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p:cNvSpPr>
            <a:spLocks noGrp="1"/>
          </p:cNvSpPr>
          <p:nvPr>
            <p:ph type="title"/>
          </p:nvPr>
        </p:nvSpPr>
        <p:spPr>
          <a:xfrm>
            <a:off x="1" y="152400"/>
            <a:ext cx="9143999" cy="611390"/>
          </a:xfrm>
          <a:ln>
            <a:noFill/>
          </a:ln>
          <a:effectLst>
            <a:outerShdw blurRad="76200" dist="12700" dir="2700000" sy="-23000" kx="-800400" algn="bl" rotWithShape="0">
              <a:prstClr val="black">
                <a:alpha val="20000"/>
              </a:prstClr>
            </a:outerShdw>
          </a:effectLst>
        </p:spPr>
        <p:txBody>
          <a:bodyPr>
            <a:normAutofit fontScale="90000"/>
          </a:bodyPr>
          <a:lstStyle/>
          <a:p>
            <a:r>
              <a:rPr lang="zh-TW" altLang="en-US" dirty="0" smtClean="0">
                <a:latin typeface="華康儷中黑" panose="020B0509000000000000" pitchFamily="49" charset="-120"/>
                <a:ea typeface="華康儷中黑" panose="020B0509000000000000" pitchFamily="49" charset="-120"/>
              </a:rPr>
              <a:t>開始之前</a:t>
            </a:r>
            <a:r>
              <a:rPr lang="en-US" dirty="0" smtClean="0">
                <a:latin typeface="華康儷中黑" panose="020B0509000000000000" pitchFamily="49" charset="-120"/>
                <a:ea typeface="華康儷中黑" panose="020B0509000000000000" pitchFamily="49" charset="-120"/>
              </a:rPr>
              <a:t>…</a:t>
            </a:r>
            <a:r>
              <a:rPr lang="zh-TW" altLang="en-US" dirty="0" smtClean="0">
                <a:latin typeface="華康儷中黑" panose="020B0509000000000000" pitchFamily="49" charset="-120"/>
                <a:ea typeface="華康儷中黑" panose="020B0509000000000000" pitchFamily="49" charset="-120"/>
              </a:rPr>
              <a:t>你必須擁有一個網路中心</a:t>
            </a:r>
            <a:r>
              <a:rPr lang="en-US" altLang="zh-TW" dirty="0" smtClean="0">
                <a:latin typeface="華康儷中黑" panose="020B0509000000000000" pitchFamily="49" charset="-120"/>
                <a:ea typeface="華康儷中黑" panose="020B0509000000000000" pitchFamily="49" charset="-120"/>
              </a:rPr>
              <a:t/>
            </a:r>
            <a:br>
              <a:rPr lang="en-US" altLang="zh-TW" dirty="0" smtClean="0">
                <a:latin typeface="華康儷中黑" panose="020B0509000000000000" pitchFamily="49" charset="-120"/>
                <a:ea typeface="華康儷中黑" panose="020B0509000000000000" pitchFamily="49" charset="-120"/>
              </a:rPr>
            </a:br>
            <a:r>
              <a:rPr lang="en-US" dirty="0" smtClean="0"/>
              <a:t>You </a:t>
            </a:r>
            <a:r>
              <a:rPr lang="en-US" dirty="0"/>
              <a:t>need a </a:t>
            </a:r>
            <a:r>
              <a:rPr lang="en-US" dirty="0" err="1" smtClean="0"/>
              <a:t>WebCenter</a:t>
            </a:r>
            <a:r>
              <a:rPr lang="en-US" dirty="0" smtClean="0"/>
              <a:t> first</a:t>
            </a:r>
            <a:endParaRPr lang="en-US" dirty="0">
              <a:solidFill>
                <a:srgbClr val="262626"/>
              </a:solidFill>
            </a:endParaRPr>
          </a:p>
        </p:txBody>
      </p:sp>
      <p:pic>
        <p:nvPicPr>
          <p:cNvPr id="10" name="Picture 7" descr="C:\Users\jeremyf\Pictures\FireShot Screen Capture #281 - '' - w_mawebcenters_com_marketamerica_1.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52414"/>
          <a:stretch/>
        </p:blipFill>
        <p:spPr bwMode="auto">
          <a:xfrm>
            <a:off x="4403948" y="2083967"/>
            <a:ext cx="4253259" cy="27648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54816" y="1724147"/>
            <a:ext cx="3737075" cy="4965421"/>
          </a:xfrm>
          <a:prstGeom prst="rect">
            <a:avLst/>
          </a:prstGeom>
          <a:noFill/>
        </p:spPr>
        <p:txBody>
          <a:bodyPr lIns="48218" tIns="24110" rIns="48218" bIns="24110">
            <a:spAutoFit/>
          </a:bodyPr>
          <a:lstStyle>
            <a:lvl1pPr eaLnBrk="0">
              <a:defRPr sz="3600">
                <a:solidFill>
                  <a:srgbClr val="000000"/>
                </a:solidFill>
                <a:latin typeface="Helvetica Light" charset="0"/>
                <a:ea typeface="MS PGothic" pitchFamily="34" charset="-128"/>
                <a:sym typeface="Helvetica Light" charset="0"/>
              </a:defRPr>
            </a:lvl1pPr>
            <a:lvl2pPr marL="742950" indent="-285750" eaLnBrk="0">
              <a:defRPr sz="3600">
                <a:solidFill>
                  <a:srgbClr val="000000"/>
                </a:solidFill>
                <a:latin typeface="Helvetica Light" charset="0"/>
                <a:ea typeface="MS PGothic" pitchFamily="34" charset="-128"/>
                <a:sym typeface="Helvetica Light" charset="0"/>
              </a:defRPr>
            </a:lvl2pPr>
            <a:lvl3pPr marL="1143000" indent="-228600" eaLnBrk="0">
              <a:defRPr sz="3600">
                <a:solidFill>
                  <a:srgbClr val="000000"/>
                </a:solidFill>
                <a:latin typeface="Helvetica Light" charset="0"/>
                <a:ea typeface="MS PGothic" pitchFamily="34" charset="-128"/>
                <a:sym typeface="Helvetica Light" charset="0"/>
              </a:defRPr>
            </a:lvl3pPr>
            <a:lvl4pPr marL="1600200" indent="-228600" eaLnBrk="0">
              <a:defRPr sz="3600">
                <a:solidFill>
                  <a:srgbClr val="000000"/>
                </a:solidFill>
                <a:latin typeface="Helvetica Light" charset="0"/>
                <a:ea typeface="MS PGothic" pitchFamily="34" charset="-128"/>
                <a:sym typeface="Helvetica Light" charset="0"/>
              </a:defRPr>
            </a:lvl4pPr>
            <a:lvl5pPr marL="2057400" indent="-228600" eaLnBrk="0">
              <a:defRPr sz="3600">
                <a:solidFill>
                  <a:srgbClr val="000000"/>
                </a:solidFill>
                <a:latin typeface="Helvetica Light" charset="0"/>
                <a:ea typeface="MS PGothic"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itchFamily="34" charset="-128"/>
                <a:sym typeface="Helvetica Light" charset="0"/>
              </a:defRPr>
            </a:lvl9pPr>
          </a:lstStyle>
          <a:p>
            <a:pPr algn="ctr" eaLnBrk="1"/>
            <a:r>
              <a:rPr lang="zh-TW" altLang="en-US" sz="2400" b="1" dirty="0">
                <a:solidFill>
                  <a:schemeClr val="tx1"/>
                </a:solidFill>
                <a:latin typeface="華康儷中黑" panose="020B0509000000000000" pitchFamily="49" charset="-120"/>
                <a:ea typeface="華康儷中黑" panose="020B0509000000000000" pitchFamily="49" charset="-120"/>
                <a:cs typeface="Century Gothic"/>
              </a:rPr>
              <a:t>大會優</a:t>
            </a:r>
            <a:r>
              <a:rPr lang="zh-TW" altLang="en-US" sz="2400" b="1" dirty="0" smtClean="0">
                <a:solidFill>
                  <a:schemeClr val="tx1"/>
                </a:solidFill>
                <a:latin typeface="華康儷中黑" panose="020B0509000000000000" pitchFamily="49" charset="-120"/>
                <a:ea typeface="華康儷中黑" panose="020B0509000000000000" pitchFamily="49" charset="-120"/>
                <a:cs typeface="Century Gothic"/>
              </a:rPr>
              <a:t>惠</a:t>
            </a:r>
            <a:r>
              <a:rPr lang="en-US" altLang="zh-TW" sz="2400" b="1" dirty="0" smtClean="0">
                <a:solidFill>
                  <a:schemeClr val="tx1"/>
                </a:solidFill>
                <a:latin typeface="+mn-lt"/>
                <a:cs typeface="Century Gothic"/>
              </a:rPr>
              <a:t>LS2014 Promotion</a:t>
            </a:r>
            <a:endParaRPr lang="en-US" altLang="en-US" sz="2400" b="1" dirty="0">
              <a:solidFill>
                <a:schemeClr val="tx1"/>
              </a:solidFill>
              <a:latin typeface="+mn-lt"/>
              <a:cs typeface="Century Gothic"/>
            </a:endParaRPr>
          </a:p>
          <a:p>
            <a:pPr eaLnBrk="1"/>
            <a:endParaRPr lang="en-US" altLang="en-US" sz="2400" dirty="0">
              <a:solidFill>
                <a:srgbClr val="171717"/>
              </a:solidFill>
              <a:latin typeface="Century Gothic"/>
              <a:cs typeface="Century Gothic"/>
            </a:endParaRPr>
          </a:p>
          <a:p>
            <a:pPr algn="ctr" eaLnBrk="1"/>
            <a:r>
              <a:rPr lang="en-US" altLang="en-US" sz="2400" dirty="0">
                <a:solidFill>
                  <a:schemeClr val="tx1"/>
                </a:solidFill>
                <a:latin typeface="Century Gothic"/>
                <a:cs typeface="Century Gothic"/>
              </a:rPr>
              <a:t> </a:t>
            </a:r>
            <a:r>
              <a:rPr lang="zh-TW" altLang="en-US" sz="2400" dirty="0">
                <a:solidFill>
                  <a:schemeClr val="tx1"/>
                </a:solidFill>
                <a:latin typeface="華康儷中黑" panose="020B0509000000000000" pitchFamily="49" charset="-120"/>
                <a:ea typeface="華康儷中黑" panose="020B0509000000000000" pitchFamily="49" charset="-120"/>
                <a:cs typeface="Century Gothic"/>
              </a:rPr>
              <a:t>網路中心</a:t>
            </a:r>
            <a:r>
              <a:rPr lang="en-US" altLang="en-US" sz="2400" dirty="0">
                <a:solidFill>
                  <a:schemeClr val="tx1"/>
                </a:solidFill>
                <a:latin typeface="華康儷中黑" panose="020B0509000000000000" pitchFamily="49" charset="-120"/>
                <a:ea typeface="華康儷中黑" panose="020B0509000000000000" pitchFamily="49" charset="-120"/>
                <a:cs typeface="Century Gothic"/>
              </a:rPr>
              <a:t>:</a:t>
            </a:r>
            <a:r>
              <a:rPr lang="en-US" altLang="en-US" sz="2400" dirty="0">
                <a:solidFill>
                  <a:schemeClr val="tx1"/>
                </a:solidFill>
                <a:latin typeface="Century Gothic"/>
                <a:cs typeface="Century Gothic"/>
              </a:rPr>
              <a:t> </a:t>
            </a:r>
            <a:r>
              <a:rPr lang="en-US" altLang="en-US" sz="2400" dirty="0" err="1" smtClean="0">
                <a:solidFill>
                  <a:schemeClr val="tx1"/>
                </a:solidFill>
                <a:latin typeface="+mn-lt"/>
                <a:cs typeface="Century Gothic"/>
              </a:rPr>
              <a:t>WebCenter</a:t>
            </a:r>
            <a:r>
              <a:rPr lang="en-US" altLang="en-US" sz="2400" dirty="0" smtClean="0">
                <a:solidFill>
                  <a:schemeClr val="tx1"/>
                </a:solidFill>
                <a:latin typeface="+mn-lt"/>
                <a:cs typeface="Century Gothic"/>
              </a:rPr>
              <a:t>:</a:t>
            </a:r>
            <a:r>
              <a:rPr lang="en-US" altLang="en-US" sz="2400" dirty="0">
                <a:solidFill>
                  <a:schemeClr val="tx1"/>
                </a:solidFill>
                <a:latin typeface="Century Gothic"/>
                <a:cs typeface="Century Gothic"/>
              </a:rPr>
              <a:t/>
            </a:r>
            <a:br>
              <a:rPr lang="en-US" altLang="en-US" sz="2400" dirty="0">
                <a:solidFill>
                  <a:schemeClr val="tx1"/>
                </a:solidFill>
                <a:latin typeface="Century Gothic"/>
                <a:cs typeface="Century Gothic"/>
              </a:rPr>
            </a:br>
            <a:r>
              <a:rPr lang="en-US" altLang="en-US" sz="2400" dirty="0" smtClean="0">
                <a:solidFill>
                  <a:schemeClr val="tx1"/>
                </a:solidFill>
                <a:latin typeface="+mn-lt"/>
                <a:cs typeface="Century Gothic"/>
              </a:rPr>
              <a:t>$3237 </a:t>
            </a:r>
            <a:r>
              <a:rPr lang="en-US" altLang="en-US" sz="2400" dirty="0">
                <a:solidFill>
                  <a:schemeClr val="tx1"/>
                </a:solidFill>
                <a:latin typeface="+mn-lt"/>
                <a:cs typeface="Century Gothic"/>
              </a:rPr>
              <a:t>/ 300 BV</a:t>
            </a:r>
          </a:p>
          <a:p>
            <a:pPr algn="ctr" eaLnBrk="1"/>
            <a:r>
              <a:rPr lang="en-US" altLang="en-US" sz="3450" dirty="0">
                <a:solidFill>
                  <a:srgbClr val="171717"/>
                </a:solidFill>
                <a:latin typeface="Century Gothic"/>
                <a:cs typeface="Century Gothic"/>
              </a:rPr>
              <a:t/>
            </a:r>
            <a:br>
              <a:rPr lang="en-US" altLang="en-US" sz="3450" dirty="0">
                <a:solidFill>
                  <a:srgbClr val="171717"/>
                </a:solidFill>
                <a:latin typeface="Century Gothic"/>
                <a:cs typeface="Century Gothic"/>
              </a:rPr>
            </a:br>
            <a:r>
              <a:rPr lang="zh-TW" altLang="en-US" sz="3450" dirty="0">
                <a:solidFill>
                  <a:schemeClr val="tx1"/>
                </a:solidFill>
                <a:latin typeface="華康儷中黑" panose="020B0509000000000000" pitchFamily="49" charset="-120"/>
                <a:ea typeface="華康儷中黑" panose="020B0509000000000000" pitchFamily="49" charset="-120"/>
                <a:cs typeface="Century Gothic"/>
              </a:rPr>
              <a:t>本周末限</a:t>
            </a:r>
            <a:r>
              <a:rPr lang="zh-TW" altLang="en-US" sz="3450" dirty="0" smtClean="0">
                <a:solidFill>
                  <a:schemeClr val="tx1"/>
                </a:solidFill>
                <a:latin typeface="華康儷中黑" panose="020B0509000000000000" pitchFamily="49" charset="-120"/>
                <a:ea typeface="華康儷中黑" panose="020B0509000000000000" pitchFamily="49" charset="-120"/>
                <a:cs typeface="Century Gothic"/>
              </a:rPr>
              <a:t>定</a:t>
            </a:r>
            <a:endParaRPr lang="en-US" altLang="zh-TW" sz="3450" dirty="0" smtClean="0">
              <a:solidFill>
                <a:schemeClr val="tx1"/>
              </a:solidFill>
              <a:latin typeface="華康儷中黑" panose="020B0509000000000000" pitchFamily="49" charset="-120"/>
              <a:ea typeface="華康儷中黑" panose="020B0509000000000000" pitchFamily="49" charset="-120"/>
              <a:cs typeface="Century Gothic"/>
            </a:endParaRPr>
          </a:p>
          <a:p>
            <a:pPr algn="ctr" eaLnBrk="1"/>
            <a:r>
              <a:rPr lang="en-US" altLang="en-US" sz="3450" dirty="0" smtClean="0">
                <a:solidFill>
                  <a:schemeClr val="tx1"/>
                </a:solidFill>
                <a:latin typeface="+mn-lt"/>
                <a:ea typeface="華康儷中黑" panose="020B0509000000000000" pitchFamily="49" charset="-120"/>
                <a:cs typeface="Century Gothic"/>
              </a:rPr>
              <a:t>This weekend only.</a:t>
            </a:r>
            <a:endParaRPr lang="en-US" altLang="en-US" sz="2400" dirty="0">
              <a:solidFill>
                <a:schemeClr val="tx1"/>
              </a:solidFill>
              <a:latin typeface="+mn-lt"/>
              <a:ea typeface="華康儷中黑" panose="020B0509000000000000" pitchFamily="49" charset="-120"/>
              <a:cs typeface="Century Gothic"/>
            </a:endParaRPr>
          </a:p>
          <a:p>
            <a:pPr algn="ctr" eaLnBrk="1"/>
            <a:r>
              <a:rPr lang="zh-TW" altLang="en-US" sz="2400" dirty="0">
                <a:solidFill>
                  <a:schemeClr val="tx1"/>
                </a:solidFill>
                <a:latin typeface="華康儷中黑" panose="020B0509000000000000" pitchFamily="49" charset="-120"/>
                <a:ea typeface="華康儷中黑" panose="020B0509000000000000" pitchFamily="49" charset="-120"/>
                <a:cs typeface="Century Gothic"/>
              </a:rPr>
              <a:t>現在，請立即至網路中心攤位，開</a:t>
            </a:r>
            <a:r>
              <a:rPr lang="zh-TW" altLang="en-US" sz="2400" dirty="0" smtClean="0">
                <a:solidFill>
                  <a:schemeClr val="tx1"/>
                </a:solidFill>
                <a:latin typeface="華康儷中黑" panose="020B0509000000000000" pitchFamily="49" charset="-120"/>
                <a:ea typeface="華康儷中黑" panose="020B0509000000000000" pitchFamily="49" charset="-120"/>
                <a:cs typeface="Century Gothic"/>
              </a:rPr>
              <a:t>通你的</a:t>
            </a:r>
            <a:r>
              <a:rPr lang="zh-TW" altLang="en-US" sz="2400" dirty="0">
                <a:solidFill>
                  <a:schemeClr val="tx1"/>
                </a:solidFill>
                <a:latin typeface="華康儷中黑" panose="020B0509000000000000" pitchFamily="49" charset="-120"/>
                <a:ea typeface="華康儷中黑" panose="020B0509000000000000" pitchFamily="49" charset="-120"/>
                <a:cs typeface="Century Gothic"/>
              </a:rPr>
              <a:t>網路中心</a:t>
            </a:r>
            <a:r>
              <a:rPr lang="en-US" altLang="zh-TW" sz="2400" dirty="0">
                <a:solidFill>
                  <a:schemeClr val="tx1"/>
                </a:solidFill>
                <a:latin typeface="華康儷中黑" panose="020B0509000000000000" pitchFamily="49" charset="-120"/>
                <a:ea typeface="華康儷中黑" panose="020B0509000000000000" pitchFamily="49" charset="-120"/>
                <a:cs typeface="Century Gothic"/>
              </a:rPr>
              <a:t>! </a:t>
            </a:r>
            <a:r>
              <a:rPr lang="en-US" altLang="zh-TW" sz="2400" dirty="0">
                <a:solidFill>
                  <a:schemeClr val="tx1"/>
                </a:solidFill>
                <a:latin typeface="+mn-lt"/>
                <a:cs typeface="Century Gothic"/>
              </a:rPr>
              <a:t>Come to the </a:t>
            </a:r>
            <a:r>
              <a:rPr lang="en-US" altLang="zh-TW" sz="2400" dirty="0" err="1" smtClean="0">
                <a:solidFill>
                  <a:schemeClr val="tx1"/>
                </a:solidFill>
                <a:latin typeface="+mn-lt"/>
                <a:cs typeface="Century Gothic"/>
              </a:rPr>
              <a:t>WebCenter</a:t>
            </a:r>
            <a:r>
              <a:rPr lang="en-US" altLang="zh-TW" sz="2400" dirty="0" smtClean="0">
                <a:solidFill>
                  <a:schemeClr val="tx1"/>
                </a:solidFill>
                <a:latin typeface="+mn-lt"/>
                <a:cs typeface="Century Gothic"/>
              </a:rPr>
              <a:t> Booth </a:t>
            </a:r>
            <a:r>
              <a:rPr lang="en-US" altLang="zh-TW" sz="2400" dirty="0">
                <a:solidFill>
                  <a:schemeClr val="tx1"/>
                </a:solidFill>
                <a:latin typeface="+mn-lt"/>
                <a:cs typeface="Century Gothic"/>
              </a:rPr>
              <a:t>and get started today!</a:t>
            </a:r>
            <a:endParaRPr lang="en-US" altLang="en-US" sz="2400" dirty="0">
              <a:solidFill>
                <a:schemeClr val="tx1"/>
              </a:solidFill>
              <a:latin typeface="+mn-lt"/>
              <a:cs typeface="Century Gothic"/>
            </a:endParaRPr>
          </a:p>
          <a:p>
            <a:pPr algn="ctr" eaLnBrk="1"/>
            <a:endParaRPr lang="en-US" altLang="en-US" sz="2400" dirty="0">
              <a:solidFill>
                <a:schemeClr val="tx1"/>
              </a:solidFill>
              <a:latin typeface="Century Gothic"/>
              <a:cs typeface="Century Gothic"/>
            </a:endParaRP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21173"/>
          <a:stretch/>
        </p:blipFill>
        <p:spPr>
          <a:xfrm>
            <a:off x="4176743" y="1943775"/>
            <a:ext cx="4682457" cy="3404258"/>
          </a:xfrm>
          <a:prstGeom prst="rect">
            <a:avLst/>
          </a:prstGeom>
        </p:spPr>
      </p:pic>
      <p:sp>
        <p:nvSpPr>
          <p:cNvPr id="20" name="Text Box 6"/>
          <p:cNvSpPr txBox="1">
            <a:spLocks noChangeArrowheads="1"/>
          </p:cNvSpPr>
          <p:nvPr/>
        </p:nvSpPr>
        <p:spPr bwMode="auto">
          <a:xfrm>
            <a:off x="3879949" y="5527700"/>
            <a:ext cx="5264051" cy="36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8218" tIns="24110" rIns="48218" bIns="24110"/>
          <a:lstStyle>
            <a:lvl1pPr eaLnBrk="0">
              <a:defRPr sz="3600">
                <a:solidFill>
                  <a:srgbClr val="000000"/>
                </a:solidFill>
                <a:latin typeface="Helvetica Light" charset="0"/>
                <a:ea typeface="MS PGothic" pitchFamily="34" charset="-128"/>
                <a:sym typeface="Helvetica Light" charset="0"/>
              </a:defRPr>
            </a:lvl1pPr>
            <a:lvl2pPr marL="742950" indent="-285750" eaLnBrk="0">
              <a:defRPr sz="3600">
                <a:solidFill>
                  <a:srgbClr val="000000"/>
                </a:solidFill>
                <a:latin typeface="Helvetica Light" charset="0"/>
                <a:ea typeface="MS PGothic" pitchFamily="34" charset="-128"/>
                <a:sym typeface="Helvetica Light" charset="0"/>
              </a:defRPr>
            </a:lvl2pPr>
            <a:lvl3pPr marL="1143000" indent="-228600" eaLnBrk="0">
              <a:defRPr sz="3600">
                <a:solidFill>
                  <a:srgbClr val="000000"/>
                </a:solidFill>
                <a:latin typeface="Helvetica Light" charset="0"/>
                <a:ea typeface="MS PGothic" pitchFamily="34" charset="-128"/>
                <a:sym typeface="Helvetica Light" charset="0"/>
              </a:defRPr>
            </a:lvl3pPr>
            <a:lvl4pPr marL="1600200" indent="-228600" eaLnBrk="0">
              <a:defRPr sz="3600">
                <a:solidFill>
                  <a:srgbClr val="000000"/>
                </a:solidFill>
                <a:latin typeface="Helvetica Light" charset="0"/>
                <a:ea typeface="MS PGothic" pitchFamily="34" charset="-128"/>
                <a:sym typeface="Helvetica Light" charset="0"/>
              </a:defRPr>
            </a:lvl4pPr>
            <a:lvl5pPr marL="2057400" indent="-228600" eaLnBrk="0">
              <a:defRPr sz="3600">
                <a:solidFill>
                  <a:srgbClr val="000000"/>
                </a:solidFill>
                <a:latin typeface="Helvetica Light" charset="0"/>
                <a:ea typeface="MS PGothic"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itchFamily="34" charset="-128"/>
                <a:sym typeface="Helvetica Light" charset="0"/>
              </a:defRPr>
            </a:lvl9pPr>
          </a:lstStyle>
          <a:p>
            <a:pPr algn="ctr" eaLnBrk="1">
              <a:lnSpc>
                <a:spcPct val="80000"/>
              </a:lnSpc>
              <a:spcBef>
                <a:spcPct val="50000"/>
              </a:spcBef>
            </a:pPr>
            <a:r>
              <a:rPr lang="en-US" altLang="en-US" sz="1350" dirty="0">
                <a:latin typeface="Century Gothic"/>
                <a:cs typeface="Century Gothic"/>
              </a:rPr>
              <a:t>* </a:t>
            </a:r>
            <a:r>
              <a:rPr lang="zh-TW" altLang="en-US" sz="1350" dirty="0">
                <a:latin typeface="Century Gothic"/>
                <a:cs typeface="Century Gothic"/>
              </a:rPr>
              <a:t>網路中心管理費仍需按月收取</a:t>
            </a:r>
            <a:endParaRPr lang="en-US" altLang="en-US" sz="1350" dirty="0">
              <a:latin typeface="Century Gothic"/>
              <a:cs typeface="Century Gothic"/>
            </a:endParaRPr>
          </a:p>
        </p:txBody>
      </p:sp>
      <p:sp>
        <p:nvSpPr>
          <p:cNvPr id="2" name="TextBox 1"/>
          <p:cNvSpPr txBox="1"/>
          <p:nvPr/>
        </p:nvSpPr>
        <p:spPr>
          <a:xfrm>
            <a:off x="1304193" y="2615712"/>
            <a:ext cx="498231" cy="784830"/>
          </a:xfrm>
          <a:prstGeom prst="rect">
            <a:avLst/>
          </a:prstGeom>
          <a:noFill/>
        </p:spPr>
        <p:txBody>
          <a:bodyPr wrap="square" rtlCol="0">
            <a:spAutoFit/>
          </a:bodyPr>
          <a:lstStyle/>
          <a:p>
            <a:r>
              <a:rPr lang="en-US" sz="4500" dirty="0">
                <a:solidFill>
                  <a:srgbClr val="FF0000"/>
                </a:solidFill>
                <a:latin typeface="Zapf Dingbats"/>
                <a:ea typeface="Zapf Dingbats"/>
                <a:cs typeface="Zapf Dingbats"/>
                <a:sym typeface="Zapf Dingbats"/>
              </a:rPr>
              <a:t>✕</a:t>
            </a:r>
            <a:endParaRPr lang="en-US" sz="4500" dirty="0">
              <a:solidFill>
                <a:srgbClr val="FF0000"/>
              </a:solidFill>
            </a:endParaRPr>
          </a:p>
        </p:txBody>
      </p:sp>
    </p:spTree>
    <p:extLst>
      <p:ext uri="{BB962C8B-B14F-4D97-AF65-F5344CB8AC3E}">
        <p14:creationId xmlns:p14="http://schemas.microsoft.com/office/powerpoint/2010/main" val="220919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 calcmode="lin" valueType="num">
                                      <p:cBhvr>
                                        <p:cTn id="12" dur="5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11">
                                            <p:txEl>
                                              <p:pRg st="3" end="3"/>
                                            </p:txEl>
                                          </p:spTgt>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 calcmode="lin" valueType="num">
                                      <p:cBhvr>
                                        <p:cTn id="17" dur="5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18" dur="500" fill="hold"/>
                                        <p:tgtEl>
                                          <p:spTgt spid="11">
                                            <p:txEl>
                                              <p:pRg st="4" end="4"/>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anim calcmode="lin" valueType="num">
                                      <p:cBhvr>
                                        <p:cTn id="21" dur="500" fill="hold"/>
                                        <p:tgtEl>
                                          <p:spTgt spid="11">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11">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0"/>
            <a:ext cx="10515600" cy="6858000"/>
          </a:xfrm>
          <a:prstGeom prst="rect">
            <a:avLst/>
          </a:prstGeom>
        </p:spPr>
      </p:pic>
      <p:pic>
        <p:nvPicPr>
          <p:cNvPr id="6" name="Picture 5" descr="S_CH_r1_TM.png"/>
          <p:cNvPicPr>
            <a:picLocks noChangeAspect="1"/>
          </p:cNvPicPr>
          <p:nvPr/>
        </p:nvPicPr>
        <p:blipFill>
          <a:blip r:embed="rId3" cstate="print"/>
          <a:stretch>
            <a:fillRect/>
          </a:stretch>
        </p:blipFill>
        <p:spPr>
          <a:xfrm>
            <a:off x="1981200" y="480054"/>
            <a:ext cx="5346077" cy="5311146"/>
          </a:xfrm>
          <a:prstGeom prst="rect">
            <a:avLst/>
          </a:prstGeom>
        </p:spPr>
      </p:pic>
    </p:spTree>
    <p:extLst>
      <p:ext uri="{BB962C8B-B14F-4D97-AF65-F5344CB8AC3E}">
        <p14:creationId xmlns:p14="http://schemas.microsoft.com/office/powerpoint/2010/main" val="37751366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520153" y="685800"/>
            <a:ext cx="7886700" cy="1288973"/>
          </a:xfrm>
        </p:spPr>
        <p:txBody>
          <a:bodyPr>
            <a:normAutofit fontScale="90000"/>
          </a:bodyPr>
          <a:lstStyle/>
          <a:p>
            <a:r>
              <a:rPr lang="en-US" altLang="zh-TW" sz="6600" dirty="0" smtClean="0"/>
              <a:t>1000 % </a:t>
            </a:r>
            <a:r>
              <a:rPr lang="zh-TW" altLang="en-US" sz="6600" dirty="0" smtClean="0">
                <a:latin typeface="華康儷中黑" panose="020B0509000000000000" pitchFamily="49" charset="-120"/>
                <a:ea typeface="華康儷中黑" panose="020B0509000000000000" pitchFamily="49" charset="-120"/>
              </a:rPr>
              <a:t>零售利潤</a:t>
            </a:r>
            <a:r>
              <a:rPr lang="en-US" altLang="zh-TW" sz="6600" dirty="0" smtClean="0">
                <a:latin typeface="華康儷中黑" panose="020B0509000000000000" pitchFamily="49" charset="-120"/>
                <a:ea typeface="華康儷中黑" panose="020B0509000000000000" pitchFamily="49" charset="-120"/>
              </a:rPr>
              <a:t/>
            </a:r>
            <a:br>
              <a:rPr lang="en-US" altLang="zh-TW" sz="6600" dirty="0" smtClean="0">
                <a:latin typeface="華康儷中黑" panose="020B0509000000000000" pitchFamily="49" charset="-120"/>
                <a:ea typeface="華康儷中黑" panose="020B0509000000000000" pitchFamily="49" charset="-120"/>
              </a:rPr>
            </a:br>
            <a:r>
              <a:rPr lang="en-US" altLang="zh-TW" sz="6600" dirty="0" smtClean="0">
                <a:latin typeface="+mn-lt"/>
                <a:ea typeface="華康儷中黑" panose="020B0509000000000000" pitchFamily="49" charset="-120"/>
              </a:rPr>
              <a:t>1000% </a:t>
            </a:r>
            <a:r>
              <a:rPr lang="en-US" altLang="zh-TW" sz="6000" dirty="0">
                <a:latin typeface="+mn-lt"/>
              </a:rPr>
              <a:t>R</a:t>
            </a:r>
            <a:r>
              <a:rPr lang="en-US" sz="6000" dirty="0" smtClean="0">
                <a:latin typeface="+mn-lt"/>
              </a:rPr>
              <a:t>etail Profit</a:t>
            </a:r>
            <a:endParaRPr lang="zh-TW" altLang="en-US" sz="6600" dirty="0">
              <a:latin typeface="+mn-lt"/>
              <a:ea typeface="華康儷中黑" panose="020B0509000000000000" pitchFamily="49" charset="-120"/>
            </a:endParaRPr>
          </a:p>
        </p:txBody>
      </p:sp>
      <p:sp>
        <p:nvSpPr>
          <p:cNvPr id="3" name="副標題 2"/>
          <p:cNvSpPr>
            <a:spLocks noGrp="1"/>
          </p:cNvSpPr>
          <p:nvPr>
            <p:ph type="subTitle" idx="1"/>
          </p:nvPr>
        </p:nvSpPr>
        <p:spPr>
          <a:xfrm>
            <a:off x="381000" y="3733800"/>
            <a:ext cx="5174411" cy="1700841"/>
          </a:xfrm>
        </p:spPr>
        <p:txBody>
          <a:bodyPr>
            <a:normAutofit fontScale="62500" lnSpcReduction="20000"/>
          </a:bodyPr>
          <a:lstStyle/>
          <a:p>
            <a:r>
              <a:rPr lang="zh-TW" altLang="en-US" sz="6000" b="1" dirty="0" smtClean="0">
                <a:latin typeface="華康儷中黑" panose="020B0509000000000000" pitchFamily="49" charset="-120"/>
                <a:ea typeface="華康儷中黑" panose="020B0509000000000000" pitchFamily="49" charset="-120"/>
              </a:rPr>
              <a:t>生意商機</a:t>
            </a:r>
            <a:endParaRPr lang="en-US" altLang="zh-TW" sz="6000" b="1" dirty="0" smtClean="0">
              <a:latin typeface="華康儷中黑" panose="020B0509000000000000" pitchFamily="49" charset="-120"/>
              <a:ea typeface="華康儷中黑" panose="020B0509000000000000" pitchFamily="49" charset="-120"/>
            </a:endParaRPr>
          </a:p>
          <a:p>
            <a:r>
              <a:rPr lang="en-US" sz="6000" dirty="0"/>
              <a:t>Business </a:t>
            </a:r>
            <a:r>
              <a:rPr lang="en-US" sz="6000" dirty="0" smtClean="0"/>
              <a:t>Opportunities</a:t>
            </a:r>
            <a:endParaRPr lang="en-US" altLang="zh-TW" sz="6000" b="1" dirty="0" smtClean="0">
              <a:latin typeface="華康儷中黑" panose="020B0509000000000000" pitchFamily="49" charset="-120"/>
              <a:ea typeface="華康儷中黑" panose="020B0509000000000000" pitchFamily="49" charset="-120"/>
            </a:endParaRPr>
          </a:p>
          <a:p>
            <a:endParaRPr lang="zh-TW" altLang="en-US" sz="6000" b="1" dirty="0"/>
          </a:p>
        </p:txBody>
      </p:sp>
      <p:pic>
        <p:nvPicPr>
          <p:cNvPr id="1028" name="Picture 4" descr="C:\Documents and Settings\Administrator\桌面\ppt 圖\earn money 3.jpg"/>
          <p:cNvPicPr>
            <a:picLocks noChangeAspect="1" noChangeArrowheads="1"/>
          </p:cNvPicPr>
          <p:nvPr/>
        </p:nvPicPr>
        <p:blipFill>
          <a:blip r:embed="rId2" cstate="print"/>
          <a:srcRect/>
          <a:stretch>
            <a:fillRect/>
          </a:stretch>
        </p:blipFill>
        <p:spPr bwMode="auto">
          <a:xfrm>
            <a:off x="5538158" y="3295291"/>
            <a:ext cx="2866067" cy="3053751"/>
          </a:xfrm>
          <a:prstGeom prst="rect">
            <a:avLst/>
          </a:prstGeom>
          <a:noFill/>
        </p:spPr>
      </p:pic>
    </p:spTree>
    <p:extLst>
      <p:ext uri="{BB962C8B-B14F-4D97-AF65-F5344CB8AC3E}">
        <p14:creationId xmlns:p14="http://schemas.microsoft.com/office/powerpoint/2010/main" val="33726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
            <a:ext cx="9144000" cy="815187"/>
          </a:xfrm>
          <a:ln>
            <a:noFill/>
          </a:ln>
          <a:effectLst>
            <a:outerShdw blurRad="76200" dist="12700" dir="2700000" sy="-23000" kx="-800400" algn="bl" rotWithShape="0">
              <a:prstClr val="black">
                <a:alpha val="20000"/>
              </a:prstClr>
            </a:outerShdw>
          </a:effectLst>
        </p:spPr>
        <p:txBody>
          <a:bodyPr/>
          <a:lstStyle/>
          <a:p>
            <a:r>
              <a:rPr lang="zh-TW" altLang="en-US" dirty="0">
                <a:latin typeface="華康儷中黑" panose="020B0509000000000000" pitchFamily="49" charset="-120"/>
                <a:ea typeface="華康儷中黑" panose="020B0509000000000000" pitchFamily="49" charset="-120"/>
              </a:rPr>
              <a:t>現在就開始起步</a:t>
            </a:r>
            <a:r>
              <a:rPr lang="en-US" altLang="zh-TW" dirty="0">
                <a:latin typeface="華康儷中黑" panose="020B0509000000000000" pitchFamily="49" charset="-120"/>
                <a:ea typeface="華康儷中黑" panose="020B0509000000000000" pitchFamily="49" charset="-120"/>
              </a:rPr>
              <a:t>: </a:t>
            </a:r>
            <a:r>
              <a:rPr lang="zh-TW" altLang="en-US" dirty="0">
                <a:latin typeface="華康儷中黑" panose="020B0509000000000000" pitchFamily="49" charset="-120"/>
                <a:ea typeface="華康儷中黑" panose="020B0509000000000000" pitchFamily="49" charset="-120"/>
              </a:rPr>
              <a:t>零售利</a:t>
            </a:r>
            <a:r>
              <a:rPr lang="zh-TW" altLang="en-US" dirty="0" smtClean="0">
                <a:latin typeface="華康儷中黑" panose="020B0509000000000000" pitchFamily="49" charset="-120"/>
                <a:ea typeface="華康儷中黑" panose="020B0509000000000000" pitchFamily="49" charset="-120"/>
              </a:rPr>
              <a:t>潤</a:t>
            </a:r>
            <a:r>
              <a:rPr lang="en-US" altLang="zh-TW" dirty="0" smtClean="0"/>
              <a:t/>
            </a:r>
            <a:br>
              <a:rPr lang="en-US" altLang="zh-TW" dirty="0" smtClean="0"/>
            </a:br>
            <a:r>
              <a:rPr lang="en-US" dirty="0" smtClean="0"/>
              <a:t>Earn now: retail profit</a:t>
            </a:r>
            <a:endParaRPr lang="en-US" dirty="0"/>
          </a:p>
        </p:txBody>
      </p:sp>
      <p:sp>
        <p:nvSpPr>
          <p:cNvPr id="5" name="TextBox 4"/>
          <p:cNvSpPr txBox="1"/>
          <p:nvPr/>
        </p:nvSpPr>
        <p:spPr>
          <a:xfrm>
            <a:off x="114330" y="1295400"/>
            <a:ext cx="4800659" cy="1815882"/>
          </a:xfrm>
          <a:prstGeom prst="rect">
            <a:avLst/>
          </a:prstGeom>
          <a:noFill/>
          <a:ln>
            <a:solidFill>
              <a:srgbClr val="BFBFBF"/>
            </a:solidFill>
          </a:ln>
        </p:spPr>
        <p:txBody>
          <a:bodyPr wrap="square" rtlCol="0">
            <a:spAutoFit/>
          </a:bodyPr>
          <a:lstStyle/>
          <a:p>
            <a:r>
              <a:rPr lang="zh-TW" altLang="en-US" sz="2800" dirty="0">
                <a:latin typeface="華康儷中黑" panose="020B0509000000000000" pitchFamily="49" charset="-120"/>
                <a:ea typeface="華康儷中黑" panose="020B0509000000000000" pitchFamily="49" charset="-120"/>
              </a:rPr>
              <a:t>有多少人投入金錢</a:t>
            </a:r>
            <a:r>
              <a:rPr lang="zh-TW" altLang="en-US" sz="2800" dirty="0" smtClean="0">
                <a:latin typeface="華康儷中黑" panose="020B0509000000000000" pitchFamily="49" charset="-120"/>
                <a:ea typeface="華康儷中黑" panose="020B0509000000000000" pitchFamily="49" charset="-120"/>
              </a:rPr>
              <a:t>來參</a:t>
            </a:r>
            <a:r>
              <a:rPr lang="zh-TW" altLang="en-US" sz="2800" dirty="0">
                <a:latin typeface="華康儷中黑" panose="020B0509000000000000" pitchFamily="49" charset="-120"/>
                <a:ea typeface="華康儷中黑" panose="020B0509000000000000" pitchFamily="49" charset="-120"/>
              </a:rPr>
              <a:t>加今天這場大會</a:t>
            </a:r>
            <a:r>
              <a:rPr lang="en-US" altLang="zh-TW" sz="2800" dirty="0">
                <a:latin typeface="華康儷中黑" panose="020B0509000000000000" pitchFamily="49" charset="-120"/>
                <a:ea typeface="華康儷中黑" panose="020B0509000000000000" pitchFamily="49" charset="-120"/>
              </a:rPr>
              <a:t>?</a:t>
            </a:r>
          </a:p>
          <a:p>
            <a:r>
              <a:rPr lang="en-US" sz="2800" dirty="0" smtClean="0"/>
              <a:t>How many people invested money to be here today?</a:t>
            </a:r>
            <a:endParaRPr lang="en-US" sz="2800" dirty="0"/>
          </a:p>
        </p:txBody>
      </p:sp>
      <p:sp>
        <p:nvSpPr>
          <p:cNvPr id="6" name="TextBox 5"/>
          <p:cNvSpPr txBox="1"/>
          <p:nvPr/>
        </p:nvSpPr>
        <p:spPr>
          <a:xfrm>
            <a:off x="134672" y="2286000"/>
            <a:ext cx="4742128" cy="2677656"/>
          </a:xfrm>
          <a:prstGeom prst="rect">
            <a:avLst/>
          </a:prstGeom>
          <a:noFill/>
          <a:ln>
            <a:solidFill>
              <a:srgbClr val="BFBFBF"/>
            </a:solidFill>
          </a:ln>
        </p:spPr>
        <p:txBody>
          <a:bodyPr wrap="square" rtlCol="0">
            <a:spAutoFit/>
          </a:bodyPr>
          <a:lstStyle/>
          <a:p>
            <a:r>
              <a:rPr lang="zh-TW" altLang="en-US" sz="2800" dirty="0">
                <a:latin typeface="華康儷中黑" panose="020B0509000000000000" pitchFamily="49" charset="-120"/>
                <a:ea typeface="華康儷中黑" panose="020B0509000000000000" pitchFamily="49" charset="-120"/>
              </a:rPr>
              <a:t>有多少人知道，有人因為沒有足夠的費用，</a:t>
            </a:r>
            <a:r>
              <a:rPr lang="zh-TW" altLang="en-US" sz="2800" dirty="0" smtClean="0">
                <a:latin typeface="華康儷中黑" panose="020B0509000000000000" pitchFamily="49" charset="-120"/>
                <a:ea typeface="華康儷中黑" panose="020B0509000000000000" pitchFamily="49" charset="-120"/>
              </a:rPr>
              <a:t>而錯</a:t>
            </a:r>
            <a:r>
              <a:rPr lang="zh-TW" altLang="en-US" sz="2800" dirty="0">
                <a:latin typeface="華康儷中黑" panose="020B0509000000000000" pitchFamily="49" charset="-120"/>
                <a:ea typeface="華康儷中黑" panose="020B0509000000000000" pitchFamily="49" charset="-120"/>
              </a:rPr>
              <a:t>過這場大會</a:t>
            </a:r>
            <a:r>
              <a:rPr lang="en-US" altLang="zh-TW" sz="2800" dirty="0">
                <a:latin typeface="華康儷中黑" panose="020B0509000000000000" pitchFamily="49" charset="-120"/>
                <a:ea typeface="華康儷中黑" panose="020B0509000000000000" pitchFamily="49" charset="-120"/>
              </a:rPr>
              <a:t>?</a:t>
            </a:r>
          </a:p>
          <a:p>
            <a:r>
              <a:rPr lang="en-US" sz="2800" dirty="0" smtClean="0"/>
              <a:t>How many people know someone who missed this event because of cost?</a:t>
            </a:r>
            <a:endParaRPr lang="en-US" sz="2800" dirty="0"/>
          </a:p>
        </p:txBody>
      </p:sp>
      <p:sp>
        <p:nvSpPr>
          <p:cNvPr id="7" name="TextBox 6"/>
          <p:cNvSpPr txBox="1"/>
          <p:nvPr/>
        </p:nvSpPr>
        <p:spPr>
          <a:xfrm>
            <a:off x="134672" y="2593776"/>
            <a:ext cx="4784190" cy="2062103"/>
          </a:xfrm>
          <a:prstGeom prst="rect">
            <a:avLst/>
          </a:prstGeom>
          <a:solidFill>
            <a:schemeClr val="accent1"/>
          </a:solidFill>
        </p:spPr>
        <p:txBody>
          <a:bodyPr wrap="square" rtlCol="0">
            <a:spAutoFit/>
          </a:bodyPr>
          <a:lstStyle/>
          <a:p>
            <a:pPr algn="ctr"/>
            <a:r>
              <a:rPr lang="zh-TW" altLang="en-US" sz="3200" dirty="0">
                <a:solidFill>
                  <a:schemeClr val="bg1"/>
                </a:solidFill>
                <a:latin typeface="華康儷中黑" panose="020B0509000000000000" pitchFamily="49" charset="-120"/>
                <a:ea typeface="華康儷中黑" panose="020B0509000000000000" pitchFamily="49" charset="-120"/>
              </a:rPr>
              <a:t>網站平均零售利潤</a:t>
            </a:r>
            <a:r>
              <a:rPr lang="zh-TW" altLang="en-US" sz="3200" dirty="0" smtClean="0">
                <a:solidFill>
                  <a:schemeClr val="bg1"/>
                </a:solidFill>
                <a:latin typeface="華康儷中黑" panose="020B0509000000000000" pitchFamily="49" charset="-120"/>
                <a:ea typeface="華康儷中黑" panose="020B0509000000000000" pitchFamily="49" charset="-120"/>
              </a:rPr>
              <a:t>是</a:t>
            </a:r>
            <a:r>
              <a:rPr lang="en-US" altLang="zh-TW" sz="3200" dirty="0" smtClean="0">
                <a:solidFill>
                  <a:schemeClr val="bg1"/>
                </a:solidFill>
              </a:rPr>
              <a:t>$7,000</a:t>
            </a:r>
            <a:endParaRPr lang="en-US" altLang="zh-TW" sz="3200" dirty="0">
              <a:solidFill>
                <a:schemeClr val="bg1"/>
              </a:solidFill>
            </a:endParaRPr>
          </a:p>
          <a:p>
            <a:pPr algn="ctr"/>
            <a:r>
              <a:rPr lang="en-US" sz="3200" dirty="0" smtClean="0">
                <a:solidFill>
                  <a:schemeClr val="bg1"/>
                </a:solidFill>
              </a:rPr>
              <a:t>The Average Website Retail Profit is $7,000</a:t>
            </a:r>
            <a:endParaRPr lang="en-US" sz="3200" dirty="0">
              <a:solidFill>
                <a:schemeClr val="bg1"/>
              </a:solidFill>
            </a:endParaRPr>
          </a:p>
        </p:txBody>
      </p:sp>
      <p:pic>
        <p:nvPicPr>
          <p:cNvPr id="9" name="Picture 8"/>
          <p:cNvPicPr>
            <a:picLocks noChangeAspect="1"/>
          </p:cNvPicPr>
          <p:nvPr/>
        </p:nvPicPr>
        <p:blipFill rotWithShape="1">
          <a:blip r:embed="rId3" cstate="print"/>
          <a:srcRect b="22875"/>
          <a:stretch/>
        </p:blipFill>
        <p:spPr>
          <a:xfrm>
            <a:off x="4914990" y="1447800"/>
            <a:ext cx="3631291" cy="4978909"/>
          </a:xfrm>
          <a:prstGeom prst="rect">
            <a:avLst/>
          </a:prstGeom>
        </p:spPr>
      </p:pic>
    </p:spTree>
    <p:extLst>
      <p:ext uri="{BB962C8B-B14F-4D97-AF65-F5344CB8AC3E}">
        <p14:creationId xmlns:p14="http://schemas.microsoft.com/office/powerpoint/2010/main" val="318156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6"/>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3"/>
            <a:ext cx="9026724" cy="815187"/>
          </a:xfrm>
        </p:spPr>
        <p:txBody>
          <a:bodyPr/>
          <a:lstStyle/>
          <a:p>
            <a:r>
              <a:rPr lang="zh-TW" altLang="en-US" sz="4000" dirty="0">
                <a:latin typeface="華康儷中黑" panose="020B0509000000000000" pitchFamily="49" charset="-120"/>
                <a:ea typeface="華康儷中黑" panose="020B0509000000000000" pitchFamily="49" charset="-120"/>
              </a:rPr>
              <a:t>簡單</a:t>
            </a:r>
            <a:r>
              <a:rPr lang="en-US" altLang="zh-TW" sz="4000" dirty="0">
                <a:latin typeface="華康儷中黑" panose="020B0509000000000000" pitchFamily="49" charset="-120"/>
                <a:ea typeface="華康儷中黑" panose="020B0509000000000000" pitchFamily="49" charset="-120"/>
              </a:rPr>
              <a:t>5</a:t>
            </a:r>
            <a:r>
              <a:rPr lang="zh-TW" altLang="en-US" sz="4000" dirty="0">
                <a:latin typeface="華康儷中黑" panose="020B0509000000000000" pitchFamily="49" charset="-120"/>
                <a:ea typeface="華康儷中黑" panose="020B0509000000000000" pitchFamily="49" charset="-120"/>
              </a:rPr>
              <a:t>步驟帶領你邁向成</a:t>
            </a:r>
            <a:r>
              <a:rPr lang="zh-TW" altLang="en-US" sz="4000" dirty="0" smtClean="0">
                <a:latin typeface="華康儷中黑" panose="020B0509000000000000" pitchFamily="49" charset="-120"/>
                <a:ea typeface="華康儷中黑" panose="020B0509000000000000" pitchFamily="49" charset="-120"/>
              </a:rPr>
              <a:t>功</a:t>
            </a:r>
            <a:r>
              <a:rPr lang="en-US" altLang="zh-TW" sz="4000" dirty="0" smtClean="0">
                <a:latin typeface="華康儷中黑" panose="020B0509000000000000" pitchFamily="49" charset="-120"/>
                <a:ea typeface="華康儷中黑" panose="020B0509000000000000" pitchFamily="49" charset="-120"/>
              </a:rPr>
              <a:t/>
            </a:r>
            <a:br>
              <a:rPr lang="en-US" altLang="zh-TW" sz="4000" dirty="0" smtClean="0">
                <a:latin typeface="華康儷中黑" panose="020B0509000000000000" pitchFamily="49" charset="-120"/>
                <a:ea typeface="華康儷中黑" panose="020B0509000000000000" pitchFamily="49" charset="-120"/>
              </a:rPr>
            </a:br>
            <a:r>
              <a:rPr lang="en-US" sz="3600" dirty="0" smtClean="0"/>
              <a:t>5 Simple steps for success</a:t>
            </a:r>
            <a:endParaRPr lang="en-US" sz="3600" dirty="0"/>
          </a:p>
        </p:txBody>
      </p:sp>
      <p:sp>
        <p:nvSpPr>
          <p:cNvPr id="6" name="TextBox 5"/>
          <p:cNvSpPr txBox="1"/>
          <p:nvPr/>
        </p:nvSpPr>
        <p:spPr>
          <a:xfrm>
            <a:off x="99507" y="1143001"/>
            <a:ext cx="8785064" cy="954107"/>
          </a:xfrm>
          <a:prstGeom prst="rect">
            <a:avLst/>
          </a:prstGeom>
          <a:solidFill>
            <a:schemeClr val="accent1"/>
          </a:solidFill>
        </p:spPr>
        <p:txBody>
          <a:bodyPr wrap="square" rtlCol="0">
            <a:spAutoFit/>
          </a:bodyPr>
          <a:lstStyle/>
          <a:p>
            <a:pPr algn="ctr"/>
            <a:r>
              <a:rPr lang="zh-TW" altLang="en-US" sz="2800" dirty="0">
                <a:solidFill>
                  <a:schemeClr val="bg1"/>
                </a:solidFill>
                <a:latin typeface="華康儷中黑" panose="020B0509000000000000" pitchFamily="49" charset="-120"/>
                <a:ea typeface="華康儷中黑" panose="020B0509000000000000" pitchFamily="49" charset="-120"/>
              </a:rPr>
              <a:t>如何在接下來的</a:t>
            </a:r>
            <a:r>
              <a:rPr lang="en-US" altLang="zh-TW" sz="2800" dirty="0">
                <a:solidFill>
                  <a:schemeClr val="bg1"/>
                </a:solidFill>
                <a:latin typeface="華康儷中黑" panose="020B0509000000000000" pitchFamily="49" charset="-120"/>
                <a:ea typeface="華康儷中黑" panose="020B0509000000000000" pitchFamily="49" charset="-120"/>
              </a:rPr>
              <a:t>30</a:t>
            </a:r>
            <a:r>
              <a:rPr lang="zh-TW" altLang="en-US" sz="2800" dirty="0">
                <a:solidFill>
                  <a:schemeClr val="bg1"/>
                </a:solidFill>
                <a:latin typeface="華康儷中黑" panose="020B0509000000000000" pitchFamily="49" charset="-120"/>
                <a:ea typeface="華康儷中黑" panose="020B0509000000000000" pitchFamily="49" charset="-120"/>
              </a:rPr>
              <a:t>天內，銷售出你的第一個網站</a:t>
            </a:r>
            <a:r>
              <a:rPr lang="en-US" altLang="zh-TW" sz="2800" dirty="0">
                <a:solidFill>
                  <a:schemeClr val="bg1"/>
                </a:solidFill>
                <a:latin typeface="華康儷中黑" panose="020B0509000000000000" pitchFamily="49" charset="-120"/>
                <a:ea typeface="華康儷中黑" panose="020B0509000000000000" pitchFamily="49" charset="-120"/>
              </a:rPr>
              <a:t>:</a:t>
            </a:r>
          </a:p>
          <a:p>
            <a:pPr algn="ctr"/>
            <a:r>
              <a:rPr lang="en-US" sz="2800" dirty="0" smtClean="0">
                <a:solidFill>
                  <a:schemeClr val="bg1"/>
                </a:solidFill>
              </a:rPr>
              <a:t>How to sell your 1</a:t>
            </a:r>
            <a:r>
              <a:rPr lang="en-US" sz="2800" baseline="30000" dirty="0" smtClean="0">
                <a:solidFill>
                  <a:schemeClr val="bg1"/>
                </a:solidFill>
              </a:rPr>
              <a:t>st</a:t>
            </a:r>
            <a:r>
              <a:rPr lang="en-US" sz="2800" dirty="0" smtClean="0">
                <a:solidFill>
                  <a:schemeClr val="bg1"/>
                </a:solidFill>
              </a:rPr>
              <a:t> website in the next 30 days:</a:t>
            </a:r>
            <a:endParaRPr lang="en-US" sz="2800" dirty="0">
              <a:solidFill>
                <a:schemeClr val="bg1"/>
              </a:solidFill>
            </a:endParaRPr>
          </a:p>
        </p:txBody>
      </p:sp>
      <p:pic>
        <p:nvPicPr>
          <p:cNvPr id="2" name="Picture 1"/>
          <p:cNvPicPr>
            <a:picLocks noChangeAspect="1"/>
          </p:cNvPicPr>
          <p:nvPr/>
        </p:nvPicPr>
        <p:blipFill rotWithShape="1">
          <a:blip r:embed="rId3" cstate="print"/>
          <a:srcRect l="15833" t="12439" r="7887" b="23151"/>
          <a:stretch/>
        </p:blipFill>
        <p:spPr>
          <a:xfrm>
            <a:off x="5557232" y="2159876"/>
            <a:ext cx="3086336" cy="2869324"/>
          </a:xfrm>
          <a:prstGeom prst="rect">
            <a:avLst/>
          </a:prstGeom>
        </p:spPr>
      </p:pic>
      <p:sp>
        <p:nvSpPr>
          <p:cNvPr id="3" name="TextBox 2"/>
          <p:cNvSpPr txBox="1"/>
          <p:nvPr/>
        </p:nvSpPr>
        <p:spPr>
          <a:xfrm>
            <a:off x="99507" y="2133600"/>
            <a:ext cx="4648407" cy="3016210"/>
          </a:xfrm>
          <a:prstGeom prst="rect">
            <a:avLst/>
          </a:prstGeom>
          <a:noFill/>
        </p:spPr>
        <p:txBody>
          <a:bodyPr wrap="square" rtlCol="0">
            <a:spAutoFit/>
          </a:bodyPr>
          <a:lstStyle/>
          <a:p>
            <a:pPr marL="214313" indent="-214313">
              <a:spcAft>
                <a:spcPts val="1800"/>
              </a:spcAft>
              <a:buFont typeface="Wingdings" charset="2"/>
              <a:buChar char="q"/>
            </a:pPr>
            <a:r>
              <a:rPr lang="en-US" sz="2600" dirty="0"/>
              <a:t> </a:t>
            </a:r>
            <a:r>
              <a:rPr lang="zh-TW" altLang="en-US" sz="2600" dirty="0"/>
              <a:t>了解益處</a:t>
            </a:r>
            <a:endParaRPr lang="en-US" sz="2600" dirty="0"/>
          </a:p>
          <a:p>
            <a:pPr marL="214313" indent="-214313">
              <a:spcAft>
                <a:spcPts val="1800"/>
              </a:spcAft>
              <a:buFont typeface="Wingdings" charset="2"/>
              <a:buChar char="q"/>
            </a:pPr>
            <a:r>
              <a:rPr lang="en-US" sz="2600" dirty="0"/>
              <a:t> </a:t>
            </a:r>
            <a:r>
              <a:rPr lang="zh-TW" altLang="en-US" sz="2600" dirty="0"/>
              <a:t>規畫</a:t>
            </a:r>
            <a:r>
              <a:rPr lang="en-US" sz="2600" dirty="0"/>
              <a:t> &amp; </a:t>
            </a:r>
            <a:r>
              <a:rPr lang="zh-TW" altLang="en-US" sz="2600" dirty="0"/>
              <a:t>找出一個合格的名單</a:t>
            </a:r>
            <a:endParaRPr lang="en-US" sz="2600" dirty="0"/>
          </a:p>
          <a:p>
            <a:pPr marL="214313" indent="-214313">
              <a:spcAft>
                <a:spcPts val="1800"/>
              </a:spcAft>
              <a:buFont typeface="Wingdings" charset="2"/>
              <a:buChar char="q"/>
            </a:pPr>
            <a:r>
              <a:rPr lang="en-US" sz="2600" dirty="0"/>
              <a:t> </a:t>
            </a:r>
            <a:r>
              <a:rPr lang="zh-TW" altLang="en-US" sz="2600" dirty="0"/>
              <a:t>與你的潛在對象往來</a:t>
            </a:r>
            <a:endParaRPr lang="en-US" sz="2600" dirty="0"/>
          </a:p>
          <a:p>
            <a:pPr marL="214313" indent="-214313">
              <a:spcAft>
                <a:spcPts val="1800"/>
              </a:spcAft>
              <a:buFont typeface="Wingdings" charset="2"/>
              <a:buChar char="q"/>
            </a:pPr>
            <a:r>
              <a:rPr lang="en-US" sz="2600" dirty="0"/>
              <a:t> </a:t>
            </a:r>
            <a:r>
              <a:rPr lang="zh-TW" altLang="en-US" sz="2600" dirty="0"/>
              <a:t>借力專業團隊</a:t>
            </a:r>
            <a:endParaRPr lang="en-US" sz="2600" dirty="0"/>
          </a:p>
          <a:p>
            <a:pPr marL="214313" indent="-214313">
              <a:spcAft>
                <a:spcPts val="1800"/>
              </a:spcAft>
              <a:buFont typeface="Wingdings" charset="2"/>
              <a:buChar char="q"/>
            </a:pPr>
            <a:r>
              <a:rPr lang="en-US" altLang="zh-TW" sz="2600" dirty="0" smtClean="0"/>
              <a:t> </a:t>
            </a:r>
            <a:r>
              <a:rPr lang="zh-TW" altLang="en-US" sz="2600" dirty="0" smtClean="0"/>
              <a:t>持之以恆</a:t>
            </a:r>
            <a:r>
              <a:rPr lang="zh-TW" altLang="en-US" sz="2600" dirty="0"/>
              <a:t>、簡單事情重複</a:t>
            </a:r>
            <a:r>
              <a:rPr lang="zh-TW" altLang="en-US" sz="2600" dirty="0" smtClean="0"/>
              <a:t>做</a:t>
            </a:r>
            <a:r>
              <a:rPr lang="en-US" sz="2600" dirty="0" smtClean="0"/>
              <a:t> </a:t>
            </a:r>
          </a:p>
        </p:txBody>
      </p:sp>
      <p:sp>
        <p:nvSpPr>
          <p:cNvPr id="7" name="Rectangle 6"/>
          <p:cNvSpPr/>
          <p:nvPr/>
        </p:nvSpPr>
        <p:spPr>
          <a:xfrm>
            <a:off x="138306" y="5149811"/>
            <a:ext cx="4570809" cy="1538883"/>
          </a:xfrm>
          <a:prstGeom prst="rect">
            <a:avLst/>
          </a:prstGeom>
        </p:spPr>
        <p:txBody>
          <a:bodyPr>
            <a:spAutoFit/>
          </a:bodyPr>
          <a:lstStyle/>
          <a:p>
            <a:pPr marL="285750" indent="-285750">
              <a:spcAft>
                <a:spcPts val="2400"/>
              </a:spcAft>
              <a:buFont typeface="Wingdings" charset="2"/>
              <a:buChar char="q"/>
            </a:pPr>
            <a:r>
              <a:rPr lang="en-US" dirty="0"/>
              <a:t>Understand the Benefits</a:t>
            </a:r>
          </a:p>
          <a:p>
            <a:pPr marL="285750" indent="-285750">
              <a:spcAft>
                <a:spcPts val="2400"/>
              </a:spcAft>
              <a:buFont typeface="Wingdings" charset="2"/>
              <a:buChar char="q"/>
            </a:pPr>
            <a:r>
              <a:rPr lang="en-US" dirty="0"/>
              <a:t> Craft &amp; Qualify a </a:t>
            </a:r>
            <a:r>
              <a:rPr lang="en-US" dirty="0" smtClean="0"/>
              <a:t>Quality </a:t>
            </a:r>
            <a:r>
              <a:rPr lang="en-US" dirty="0" err="1" smtClean="0"/>
              <a:t>Nameslist</a:t>
            </a:r>
            <a:endParaRPr lang="en-US" dirty="0"/>
          </a:p>
          <a:p>
            <a:pPr marL="285750" indent="-285750">
              <a:spcAft>
                <a:spcPts val="2400"/>
              </a:spcAft>
              <a:buFont typeface="Wingdings" charset="2"/>
              <a:buChar char="q"/>
            </a:pPr>
            <a:r>
              <a:rPr lang="en-US" dirty="0"/>
              <a:t> Engage Your </a:t>
            </a:r>
            <a:r>
              <a:rPr lang="en-US" dirty="0" smtClean="0"/>
              <a:t>Prospects</a:t>
            </a:r>
            <a:endParaRPr lang="en-US" dirty="0"/>
          </a:p>
        </p:txBody>
      </p:sp>
      <p:sp>
        <p:nvSpPr>
          <p:cNvPr id="8" name="Rectangle 7"/>
          <p:cNvSpPr/>
          <p:nvPr/>
        </p:nvSpPr>
        <p:spPr>
          <a:xfrm>
            <a:off x="4038600" y="5178455"/>
            <a:ext cx="4570809" cy="954107"/>
          </a:xfrm>
          <a:prstGeom prst="rect">
            <a:avLst/>
          </a:prstGeom>
        </p:spPr>
        <p:txBody>
          <a:bodyPr>
            <a:spAutoFit/>
          </a:bodyPr>
          <a:lstStyle/>
          <a:p>
            <a:pPr marL="285750" indent="-285750">
              <a:spcAft>
                <a:spcPts val="2400"/>
              </a:spcAft>
              <a:buFont typeface="Wingdings" charset="2"/>
              <a:buChar char="q"/>
            </a:pPr>
            <a:r>
              <a:rPr lang="en-US" dirty="0"/>
              <a:t> Leverage Teams of Professionals</a:t>
            </a:r>
          </a:p>
          <a:p>
            <a:pPr marL="285750" indent="-285750">
              <a:spcAft>
                <a:spcPts val="2400"/>
              </a:spcAft>
              <a:buFont typeface="Wingdings" charset="2"/>
              <a:buChar char="q"/>
            </a:pPr>
            <a:r>
              <a:rPr lang="en-US" dirty="0"/>
              <a:t> Rinse &amp; Repeat</a:t>
            </a:r>
          </a:p>
        </p:txBody>
      </p:sp>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3777" y="217143"/>
            <a:ext cx="1235834" cy="554517"/>
          </a:xfrm>
          <a:prstGeom prst="rect">
            <a:avLst/>
          </a:prstGeom>
        </p:spPr>
      </p:pic>
    </p:spTree>
    <p:extLst>
      <p:ext uri="{BB962C8B-B14F-4D97-AF65-F5344CB8AC3E}">
        <p14:creationId xmlns:p14="http://schemas.microsoft.com/office/powerpoint/2010/main" val="152421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1077" y="94790"/>
            <a:ext cx="1235834" cy="739356"/>
          </a:xfrm>
          <a:prstGeom prst="rect">
            <a:avLst/>
          </a:prstGeom>
        </p:spPr>
      </p:pic>
      <p:sp>
        <p:nvSpPr>
          <p:cNvPr id="5" name="Title 1"/>
          <p:cNvSpPr>
            <a:spLocks noGrp="1"/>
          </p:cNvSpPr>
          <p:nvPr>
            <p:ph type="title"/>
          </p:nvPr>
        </p:nvSpPr>
        <p:spPr>
          <a:xfrm>
            <a:off x="0" y="3"/>
            <a:ext cx="9026724" cy="815187"/>
          </a:xfrm>
        </p:spPr>
        <p:txBody>
          <a:bodyPr/>
          <a:lstStyle/>
          <a:p>
            <a:r>
              <a:rPr lang="zh-TW" altLang="en-US" sz="4000" dirty="0">
                <a:latin typeface="華康儷中黑" panose="020B0509000000000000" pitchFamily="49" charset="-120"/>
                <a:ea typeface="華康儷中黑" panose="020B0509000000000000" pitchFamily="49" charset="-120"/>
              </a:rPr>
              <a:t>步驟 </a:t>
            </a:r>
            <a:r>
              <a:rPr lang="en-US" altLang="zh-TW" sz="4000" dirty="0">
                <a:latin typeface="+mn-lt"/>
                <a:ea typeface="華康儷中黑" panose="020B0509000000000000" pitchFamily="49" charset="-120"/>
              </a:rPr>
              <a:t>1</a:t>
            </a:r>
            <a:r>
              <a:rPr lang="en-US" altLang="zh-TW" sz="4000" dirty="0">
                <a:latin typeface="華康儷中黑" panose="020B0509000000000000" pitchFamily="49" charset="-120"/>
                <a:ea typeface="華康儷中黑" panose="020B0509000000000000" pitchFamily="49" charset="-120"/>
              </a:rPr>
              <a:t>: </a:t>
            </a:r>
            <a:r>
              <a:rPr lang="zh-TW" altLang="en-US" sz="4000" dirty="0">
                <a:latin typeface="華康儷中黑" panose="020B0509000000000000" pitchFamily="49" charset="-120"/>
                <a:ea typeface="華康儷中黑" panose="020B0509000000000000" pitchFamily="49" charset="-120"/>
              </a:rPr>
              <a:t>了解益</a:t>
            </a:r>
            <a:r>
              <a:rPr lang="zh-TW" altLang="en-US" sz="4000" dirty="0" smtClean="0">
                <a:latin typeface="華康儷中黑" panose="020B0509000000000000" pitchFamily="49" charset="-120"/>
                <a:ea typeface="華康儷中黑" panose="020B0509000000000000" pitchFamily="49" charset="-120"/>
              </a:rPr>
              <a:t>處</a:t>
            </a:r>
            <a:r>
              <a:rPr lang="en-US" altLang="zh-TW" sz="4000" dirty="0" smtClean="0">
                <a:latin typeface="華康儷中黑" panose="020B0509000000000000" pitchFamily="49" charset="-120"/>
                <a:ea typeface="華康儷中黑" panose="020B0509000000000000" pitchFamily="49" charset="-120"/>
              </a:rPr>
              <a:t/>
            </a:r>
            <a:br>
              <a:rPr lang="en-US" altLang="zh-TW" sz="4000" dirty="0" smtClean="0">
                <a:latin typeface="華康儷中黑" panose="020B0509000000000000" pitchFamily="49" charset="-120"/>
                <a:ea typeface="華康儷中黑" panose="020B0509000000000000" pitchFamily="49" charset="-120"/>
              </a:rPr>
            </a:br>
            <a:r>
              <a:rPr lang="en-US" sz="3600" dirty="0" smtClean="0"/>
              <a:t>Step 1: Understand the benefits</a:t>
            </a:r>
            <a:endParaRPr lang="en-US" sz="3600" dirty="0"/>
          </a:p>
        </p:txBody>
      </p:sp>
      <p:sp>
        <p:nvSpPr>
          <p:cNvPr id="7" name="TextBox 6"/>
          <p:cNvSpPr txBox="1"/>
          <p:nvPr/>
        </p:nvSpPr>
        <p:spPr>
          <a:xfrm>
            <a:off x="511751" y="1143000"/>
            <a:ext cx="7903714" cy="1692771"/>
          </a:xfrm>
          <a:prstGeom prst="rect">
            <a:avLst/>
          </a:prstGeom>
          <a:noFill/>
        </p:spPr>
        <p:txBody>
          <a:bodyPr wrap="square" rtlCol="0">
            <a:spAutoFit/>
          </a:bodyPr>
          <a:lstStyle/>
          <a:p>
            <a:pPr algn="ctr"/>
            <a:r>
              <a:rPr lang="zh-TW" altLang="en-US" sz="2800" dirty="0">
                <a:latin typeface="華康儷中黑" panose="020B0509000000000000" pitchFamily="49" charset="-120"/>
                <a:ea typeface="華康儷中黑" panose="020B0509000000000000" pitchFamily="49" charset="-120"/>
              </a:rPr>
              <a:t>這不需要了解技術</a:t>
            </a:r>
            <a:endParaRPr lang="en-US" sz="2800" dirty="0">
              <a:latin typeface="華康儷中黑" panose="020B0509000000000000" pitchFamily="49" charset="-120"/>
              <a:ea typeface="華康儷中黑" panose="020B0509000000000000" pitchFamily="49" charset="-120"/>
            </a:endParaRPr>
          </a:p>
          <a:p>
            <a:pPr algn="ctr"/>
            <a:r>
              <a:rPr lang="zh-TW" altLang="en-US" sz="2800" b="1" dirty="0">
                <a:latin typeface="華康儷中黑" panose="020B0509000000000000" pitchFamily="49" charset="-120"/>
                <a:ea typeface="華康儷中黑" panose="020B0509000000000000" pitchFamily="49" charset="-120"/>
              </a:rPr>
              <a:t>我們只需要了解，我們可以</a:t>
            </a:r>
            <a:r>
              <a:rPr lang="zh-TW" altLang="en-US" sz="2800" b="1" u="sng" dirty="0">
                <a:latin typeface="華康儷中黑" panose="020B0509000000000000" pitchFamily="49" charset="-120"/>
                <a:ea typeface="華康儷中黑" panose="020B0509000000000000" pitchFamily="49" charset="-120"/>
              </a:rPr>
              <a:t>如何協助他人</a:t>
            </a:r>
            <a:r>
              <a:rPr lang="en-US" sz="2800" b="1" u="sng" dirty="0">
                <a:latin typeface="華康儷中黑" panose="020B0509000000000000" pitchFamily="49" charset="-120"/>
                <a:ea typeface="華康儷中黑" panose="020B0509000000000000" pitchFamily="49" charset="-120"/>
              </a:rPr>
              <a:t>!</a:t>
            </a:r>
          </a:p>
          <a:p>
            <a:pPr algn="ctr"/>
            <a:r>
              <a:rPr lang="en-US" sz="2400" dirty="0" smtClean="0"/>
              <a:t>It’s not about understanding the technology.</a:t>
            </a:r>
          </a:p>
          <a:p>
            <a:pPr algn="ctr"/>
            <a:r>
              <a:rPr lang="en-US" sz="2400" b="1" dirty="0" smtClean="0"/>
              <a:t>It’s about understanding </a:t>
            </a:r>
            <a:r>
              <a:rPr lang="en-US" sz="2400" b="1" u="sng" dirty="0" smtClean="0"/>
              <a:t>How You Can Help Someone!</a:t>
            </a:r>
            <a:endParaRPr lang="en-US" sz="2400" b="1" u="sng" dirty="0"/>
          </a:p>
        </p:txBody>
      </p:sp>
      <p:sp>
        <p:nvSpPr>
          <p:cNvPr id="8" name="Cloud Callout 7"/>
          <p:cNvSpPr/>
          <p:nvPr/>
        </p:nvSpPr>
        <p:spPr>
          <a:xfrm>
            <a:off x="88651" y="2805763"/>
            <a:ext cx="5501327" cy="2312858"/>
          </a:xfrm>
          <a:prstGeom prst="cloudCallout">
            <a:avLst>
              <a:gd name="adj1" fmla="val -26666"/>
              <a:gd name="adj2" fmla="val 6138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4961306" y="2893364"/>
            <a:ext cx="4375577" cy="8221692"/>
            <a:chOff x="7335102" y="2805761"/>
            <a:chExt cx="4776707" cy="8221692"/>
          </a:xfrm>
        </p:grpSpPr>
        <p:sp>
          <p:nvSpPr>
            <p:cNvPr id="12" name="Rectangle 11"/>
            <p:cNvSpPr/>
            <p:nvPr/>
          </p:nvSpPr>
          <p:spPr>
            <a:xfrm>
              <a:off x="7335102" y="2805761"/>
              <a:ext cx="4719484" cy="40522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335102" y="3186846"/>
              <a:ext cx="4776707" cy="7840607"/>
            </a:xfrm>
            <a:prstGeom prst="rect">
              <a:avLst/>
            </a:prstGeom>
            <a:noFill/>
          </p:spPr>
          <p:txBody>
            <a:bodyPr wrap="square" numCol="2" rtlCol="0">
              <a:spAutoFit/>
            </a:bodyPr>
            <a:lstStyle/>
            <a:p>
              <a:r>
                <a:rPr lang="zh-TW" altLang="en-US" sz="2400" dirty="0">
                  <a:solidFill>
                    <a:srgbClr val="FFFFFF"/>
                  </a:solidFill>
                  <a:latin typeface="華康儷中黑" panose="020B0509000000000000" pitchFamily="49" charset="-120"/>
                  <a:ea typeface="華康儷中黑" panose="020B0509000000000000" pitchFamily="49" charset="-120"/>
                </a:rPr>
                <a:t>很簡單</a:t>
              </a:r>
              <a:r>
                <a:rPr lang="en-US" sz="2400" dirty="0" smtClean="0">
                  <a:solidFill>
                    <a:srgbClr val="FFFFFF"/>
                  </a:solidFill>
                  <a:latin typeface="華康儷中黑" panose="020B0509000000000000" pitchFamily="49" charset="-120"/>
                  <a:ea typeface="華康儷中黑" panose="020B0509000000000000" pitchFamily="49" charset="-120"/>
                </a:rPr>
                <a:t>!</a:t>
              </a:r>
              <a:endParaRPr lang="en-US" sz="2400" dirty="0">
                <a:solidFill>
                  <a:srgbClr val="FFFFFF"/>
                </a:solidFill>
                <a:latin typeface="華康儷中黑" panose="020B0509000000000000" pitchFamily="49" charset="-120"/>
                <a:ea typeface="華康儷中黑" panose="020B0509000000000000" pitchFamily="49" charset="-120"/>
              </a:endParaRPr>
            </a:p>
            <a:p>
              <a:pPr marL="257175" indent="-257175">
                <a:spcAft>
                  <a:spcPts val="900"/>
                </a:spcAft>
                <a:buFont typeface="Arial"/>
                <a:buChar char="•"/>
              </a:pPr>
              <a:r>
                <a:rPr lang="zh-TW" altLang="en-US" sz="2400" dirty="0">
                  <a:solidFill>
                    <a:srgbClr val="FFFFFF"/>
                  </a:solidFill>
                  <a:latin typeface="華康儷中黑" panose="020B0509000000000000" pitchFamily="49" charset="-120"/>
                  <a:ea typeface="華康儷中黑" panose="020B0509000000000000" pitchFamily="49" charset="-120"/>
                </a:rPr>
                <a:t>你喜歡它</a:t>
              </a:r>
              <a:endParaRPr lang="en-US" sz="2400" dirty="0">
                <a:solidFill>
                  <a:srgbClr val="FFFFFF"/>
                </a:solidFill>
                <a:latin typeface="華康儷中黑" panose="020B0509000000000000" pitchFamily="49" charset="-120"/>
                <a:ea typeface="華康儷中黑" panose="020B0509000000000000" pitchFamily="49" charset="-120"/>
              </a:endParaRPr>
            </a:p>
            <a:p>
              <a:pPr marL="257175" indent="-257175">
                <a:spcAft>
                  <a:spcPts val="900"/>
                </a:spcAft>
                <a:buFont typeface="Arial"/>
                <a:buChar char="•"/>
              </a:pPr>
              <a:r>
                <a:rPr lang="zh-TW" altLang="en-US" sz="2400" dirty="0">
                  <a:solidFill>
                    <a:srgbClr val="FFFFFF"/>
                  </a:solidFill>
                  <a:latin typeface="華康儷中黑" panose="020B0509000000000000" pitchFamily="49" charset="-120"/>
                  <a:ea typeface="華康儷中黑" panose="020B0509000000000000" pitchFamily="49" charset="-120"/>
                </a:rPr>
                <a:t>你不必是內行人</a:t>
              </a:r>
              <a:r>
                <a:rPr lang="zh-TW" altLang="en-US" sz="2400" dirty="0" smtClean="0">
                  <a:solidFill>
                    <a:srgbClr val="FFFFFF"/>
                  </a:solidFill>
                  <a:latin typeface="華康儷中黑" panose="020B0509000000000000" pitchFamily="49" charset="-120"/>
                  <a:ea typeface="華康儷中黑" panose="020B0509000000000000" pitchFamily="49" charset="-120"/>
                </a:rPr>
                <a:t>， 也</a:t>
              </a:r>
              <a:r>
                <a:rPr lang="zh-TW" altLang="en-US" sz="2400" dirty="0">
                  <a:solidFill>
                    <a:srgbClr val="FFFFFF"/>
                  </a:solidFill>
                  <a:latin typeface="華康儷中黑" panose="020B0509000000000000" pitchFamily="49" charset="-120"/>
                  <a:ea typeface="華康儷中黑" panose="020B0509000000000000" pitchFamily="49" charset="-120"/>
                </a:rPr>
                <a:t>可以做內行事</a:t>
              </a:r>
              <a:endParaRPr lang="en-US" sz="2400" dirty="0">
                <a:solidFill>
                  <a:srgbClr val="FFFFFF"/>
                </a:solidFill>
                <a:latin typeface="華康儷中黑" panose="020B0509000000000000" pitchFamily="49" charset="-120"/>
                <a:ea typeface="華康儷中黑" panose="020B0509000000000000" pitchFamily="49" charset="-120"/>
              </a:endParaRPr>
            </a:p>
            <a:p>
              <a:pPr marL="257175" indent="-257175">
                <a:spcAft>
                  <a:spcPts val="900"/>
                </a:spcAft>
                <a:buFont typeface="Arial"/>
                <a:buChar char="•"/>
              </a:pPr>
              <a:r>
                <a:rPr lang="zh-TW" altLang="en-US" sz="2400" dirty="0">
                  <a:solidFill>
                    <a:srgbClr val="FFFFFF"/>
                  </a:solidFill>
                  <a:latin typeface="華康儷中黑" panose="020B0509000000000000" pitchFamily="49" charset="-120"/>
                  <a:ea typeface="華康儷中黑" panose="020B0509000000000000" pitchFamily="49" charset="-120"/>
                </a:rPr>
                <a:t>第三</a:t>
              </a:r>
              <a:r>
                <a:rPr lang="zh-TW" altLang="en-US" sz="2400" dirty="0" smtClean="0">
                  <a:solidFill>
                    <a:srgbClr val="FFFFFF"/>
                  </a:solidFill>
                  <a:latin typeface="華康儷中黑" panose="020B0509000000000000" pitchFamily="49" charset="-120"/>
                  <a:ea typeface="華康儷中黑" panose="020B0509000000000000" pitchFamily="49" charset="-120"/>
                </a:rPr>
                <a:t>人見</a:t>
              </a:r>
              <a:r>
                <a:rPr lang="zh-TW" altLang="en-US" sz="2400" dirty="0">
                  <a:solidFill>
                    <a:srgbClr val="FFFFFF"/>
                  </a:solidFill>
                  <a:latin typeface="華康儷中黑" panose="020B0509000000000000" pitchFamily="49" charset="-120"/>
                  <a:ea typeface="華康儷中黑" panose="020B0509000000000000" pitchFamily="49" charset="-120"/>
                </a:rPr>
                <a:t>證</a:t>
              </a:r>
              <a:endParaRPr lang="en-US" sz="2400" dirty="0">
                <a:solidFill>
                  <a:srgbClr val="FFFFFF"/>
                </a:solidFill>
                <a:latin typeface="華康儷中黑" panose="020B0509000000000000" pitchFamily="49" charset="-120"/>
                <a:ea typeface="華康儷中黑" panose="020B0509000000000000" pitchFamily="49" charset="-120"/>
              </a:endParaRPr>
            </a:p>
            <a:p>
              <a:pPr marL="257175" indent="-257175">
                <a:spcAft>
                  <a:spcPts val="900"/>
                </a:spcAft>
                <a:buFont typeface="Arial"/>
                <a:buChar char="•"/>
              </a:pPr>
              <a:r>
                <a:rPr lang="zh-TW" altLang="en-US" sz="2400" dirty="0">
                  <a:solidFill>
                    <a:srgbClr val="FFFFFF"/>
                  </a:solidFill>
                  <a:latin typeface="華康儷中黑" panose="020B0509000000000000" pitchFamily="49" charset="-120"/>
                  <a:ea typeface="華康儷中黑" panose="020B0509000000000000" pitchFamily="49" charset="-120"/>
                </a:rPr>
                <a:t>你想幫助他</a:t>
              </a:r>
              <a:r>
                <a:rPr lang="zh-TW" altLang="en-US" sz="2400" dirty="0" smtClean="0">
                  <a:solidFill>
                    <a:srgbClr val="FFFFFF"/>
                  </a:solidFill>
                  <a:latin typeface="華康儷中黑" panose="020B0509000000000000" pitchFamily="49" charset="-120"/>
                  <a:ea typeface="華康儷中黑" panose="020B0509000000000000" pitchFamily="49" charset="-120"/>
                </a:rPr>
                <a:t>人</a:t>
              </a:r>
              <a:endParaRPr lang="en-US" altLang="zh-TW" sz="2400" dirty="0" smtClean="0">
                <a:solidFill>
                  <a:srgbClr val="FFFFFF"/>
                </a:solidFill>
                <a:latin typeface="華康儷中黑" panose="020B0509000000000000" pitchFamily="49" charset="-120"/>
                <a:ea typeface="華康儷中黑" panose="020B0509000000000000" pitchFamily="49" charset="-120"/>
              </a:endParaRPr>
            </a:p>
            <a:p>
              <a:pPr marL="257175" indent="-257175">
                <a:spcAft>
                  <a:spcPts val="900"/>
                </a:spcAft>
                <a:buFont typeface="Arial"/>
                <a:buChar char="•"/>
              </a:pPr>
              <a:endParaRPr lang="en-US" sz="2400" dirty="0">
                <a:solidFill>
                  <a:srgbClr val="FFFFFF"/>
                </a:solidFill>
              </a:endParaRPr>
            </a:p>
            <a:p>
              <a:pPr marL="257175" indent="-257175">
                <a:spcAft>
                  <a:spcPts val="900"/>
                </a:spcAft>
                <a:buFont typeface="Arial"/>
                <a:buChar char="•"/>
              </a:pPr>
              <a:endParaRPr lang="en-US" sz="2400" dirty="0" smtClean="0">
                <a:solidFill>
                  <a:srgbClr val="FFFFFF"/>
                </a:solidFill>
              </a:endParaRPr>
            </a:p>
            <a:p>
              <a:pPr marL="257175" indent="-257175">
                <a:spcAft>
                  <a:spcPts val="900"/>
                </a:spcAft>
                <a:buFont typeface="Arial"/>
                <a:buChar char="•"/>
              </a:pPr>
              <a:endParaRPr lang="en-US" sz="2400" dirty="0" smtClean="0">
                <a:solidFill>
                  <a:srgbClr val="FFFFFF"/>
                </a:solidFill>
              </a:endParaRPr>
            </a:p>
            <a:p>
              <a:pPr marL="257175" indent="-257175">
                <a:spcAft>
                  <a:spcPts val="900"/>
                </a:spcAft>
                <a:buFont typeface="Arial"/>
                <a:buChar char="•"/>
              </a:pPr>
              <a:endParaRPr lang="en-US" sz="2400" dirty="0" smtClean="0">
                <a:solidFill>
                  <a:srgbClr val="FFFFFF"/>
                </a:solidFill>
              </a:endParaRPr>
            </a:p>
            <a:p>
              <a:pPr marL="257175" indent="-257175">
                <a:spcAft>
                  <a:spcPts val="900"/>
                </a:spcAft>
                <a:buFont typeface="Arial"/>
                <a:buChar char="•"/>
              </a:pPr>
              <a:endParaRPr lang="en-US" sz="2400" dirty="0">
                <a:solidFill>
                  <a:srgbClr val="FFFFFF"/>
                </a:solidFill>
              </a:endParaRPr>
            </a:p>
            <a:p>
              <a:pPr marL="257175" indent="-257175">
                <a:spcAft>
                  <a:spcPts val="900"/>
                </a:spcAft>
                <a:buFont typeface="Arial"/>
                <a:buChar char="•"/>
              </a:pPr>
              <a:endParaRPr lang="en-US" sz="2400" dirty="0">
                <a:solidFill>
                  <a:srgbClr val="FFFFFF"/>
                </a:solidFill>
              </a:endParaRPr>
            </a:p>
            <a:p>
              <a:pPr marL="257175" indent="-257175">
                <a:spcAft>
                  <a:spcPts val="900"/>
                </a:spcAft>
                <a:buFont typeface="Arial"/>
                <a:buChar char="•"/>
              </a:pPr>
              <a:endParaRPr lang="en-US" sz="2400" dirty="0" smtClean="0">
                <a:solidFill>
                  <a:srgbClr val="FFFFFF"/>
                </a:solidFill>
              </a:endParaRPr>
            </a:p>
            <a:p>
              <a:pPr marL="257175" indent="-257175">
                <a:spcAft>
                  <a:spcPts val="900"/>
                </a:spcAft>
                <a:buFont typeface="Arial"/>
                <a:buChar char="•"/>
              </a:pPr>
              <a:endParaRPr lang="en-US" sz="2400" dirty="0" smtClean="0">
                <a:solidFill>
                  <a:srgbClr val="FFFFFF"/>
                </a:solidFill>
              </a:endParaRPr>
            </a:p>
            <a:p>
              <a:pPr marL="257175" indent="-257175">
                <a:spcAft>
                  <a:spcPts val="900"/>
                </a:spcAft>
                <a:buFont typeface="Arial"/>
                <a:buChar char="•"/>
              </a:pPr>
              <a:endParaRPr lang="en-US" sz="2400" dirty="0">
                <a:solidFill>
                  <a:srgbClr val="FFFFFF"/>
                </a:solidFill>
              </a:endParaRPr>
            </a:p>
            <a:p>
              <a:endParaRPr lang="en-US" sz="2200" dirty="0" smtClean="0">
                <a:solidFill>
                  <a:srgbClr val="FFFFFF"/>
                </a:solidFill>
              </a:endParaRPr>
            </a:p>
            <a:p>
              <a:r>
                <a:rPr lang="en-US" sz="2200" dirty="0" smtClean="0">
                  <a:solidFill>
                    <a:srgbClr val="FFFFFF"/>
                  </a:solidFill>
                </a:rPr>
                <a:t>SIMPLE!</a:t>
              </a:r>
              <a:endParaRPr lang="en-US" sz="2200" dirty="0">
                <a:solidFill>
                  <a:srgbClr val="FFFFFF"/>
                </a:solidFill>
              </a:endParaRPr>
            </a:p>
            <a:p>
              <a:pPr marL="342900" indent="-342900">
                <a:spcAft>
                  <a:spcPts val="1200"/>
                </a:spcAft>
                <a:buFont typeface="Arial"/>
                <a:buChar char="•"/>
              </a:pPr>
              <a:r>
                <a:rPr lang="en-US" dirty="0" smtClean="0">
                  <a:solidFill>
                    <a:srgbClr val="FFFFFF"/>
                  </a:solidFill>
                </a:rPr>
                <a:t>You liked it</a:t>
              </a:r>
            </a:p>
            <a:p>
              <a:pPr marL="342900" indent="-342900">
                <a:spcAft>
                  <a:spcPts val="1200"/>
                </a:spcAft>
                <a:buFont typeface="Arial"/>
                <a:buChar char="•"/>
              </a:pPr>
              <a:r>
                <a:rPr lang="en-US" dirty="0">
                  <a:solidFill>
                    <a:srgbClr val="FFFFFF"/>
                  </a:solidFill>
                </a:rPr>
                <a:t>You don’t know the ins/outs of that </a:t>
              </a:r>
              <a:r>
                <a:rPr lang="en-US" dirty="0" smtClean="0">
                  <a:solidFill>
                    <a:srgbClr val="FFFFFF"/>
                  </a:solidFill>
                </a:rPr>
                <a:t>industry</a:t>
              </a:r>
            </a:p>
            <a:p>
              <a:pPr marL="342900" indent="-342900">
                <a:spcAft>
                  <a:spcPts val="1200"/>
                </a:spcAft>
                <a:buFont typeface="Arial"/>
                <a:buChar char="•"/>
              </a:pPr>
              <a:r>
                <a:rPr lang="en-US" dirty="0" smtClean="0">
                  <a:solidFill>
                    <a:srgbClr val="FFFFFF"/>
                  </a:solidFill>
                </a:rPr>
                <a:t>3</a:t>
              </a:r>
              <a:r>
                <a:rPr lang="en-US" baseline="30000" dirty="0" smtClean="0">
                  <a:solidFill>
                    <a:srgbClr val="FFFFFF"/>
                  </a:solidFill>
                </a:rPr>
                <a:t>rd</a:t>
              </a:r>
              <a:r>
                <a:rPr lang="en-US" dirty="0" smtClean="0">
                  <a:solidFill>
                    <a:srgbClr val="FFFFFF"/>
                  </a:solidFill>
                </a:rPr>
                <a:t> Party Testimonial</a:t>
              </a:r>
            </a:p>
            <a:p>
              <a:pPr marL="342900" indent="-342900">
                <a:spcAft>
                  <a:spcPts val="1200"/>
                </a:spcAft>
                <a:buFont typeface="Arial"/>
                <a:buChar char="•"/>
              </a:pPr>
              <a:r>
                <a:rPr lang="en-US" dirty="0" smtClean="0">
                  <a:solidFill>
                    <a:srgbClr val="FFFFFF"/>
                  </a:solidFill>
                </a:rPr>
                <a:t>You want to help someone</a:t>
              </a:r>
            </a:p>
            <a:p>
              <a:pPr>
                <a:spcAft>
                  <a:spcPts val="1200"/>
                </a:spcAft>
              </a:pPr>
              <a:endParaRPr lang="en-US" sz="2200" dirty="0" smtClean="0">
                <a:solidFill>
                  <a:srgbClr val="FFFFFF"/>
                </a:solidFill>
              </a:endParaRPr>
            </a:p>
            <a:p>
              <a:pPr>
                <a:spcAft>
                  <a:spcPts val="1200"/>
                </a:spcAft>
              </a:pPr>
              <a:endParaRPr lang="en-US" sz="2200" dirty="0">
                <a:solidFill>
                  <a:srgbClr val="FFFFFF"/>
                </a:solidFill>
              </a:endParaRPr>
            </a:p>
            <a:p>
              <a:pPr>
                <a:spcAft>
                  <a:spcPts val="1200"/>
                </a:spcAft>
              </a:pPr>
              <a:endParaRPr lang="en-US" sz="2200" dirty="0">
                <a:solidFill>
                  <a:srgbClr val="FFFFFF"/>
                </a:solidFill>
              </a:endParaRPr>
            </a:p>
          </p:txBody>
        </p:sp>
      </p:grpSp>
      <p:sp>
        <p:nvSpPr>
          <p:cNvPr id="2" name="Rectangle 1"/>
          <p:cNvSpPr/>
          <p:nvPr/>
        </p:nvSpPr>
        <p:spPr>
          <a:xfrm>
            <a:off x="1293773" y="3300471"/>
            <a:ext cx="4570809" cy="1323439"/>
          </a:xfrm>
          <a:prstGeom prst="rect">
            <a:avLst/>
          </a:prstGeom>
        </p:spPr>
        <p:txBody>
          <a:bodyPr>
            <a:spAutoFit/>
          </a:bodyPr>
          <a:lstStyle/>
          <a:p>
            <a:r>
              <a:rPr lang="zh-TW" altLang="en-US" sz="2000" dirty="0">
                <a:solidFill>
                  <a:srgbClr val="FFFFFF"/>
                </a:solidFill>
                <a:latin typeface="Arial" panose="020B0604020202020204" pitchFamily="34" charset="0"/>
                <a:cs typeface="Arial" panose="020B0604020202020204" pitchFamily="34" charset="0"/>
              </a:rPr>
              <a:t>想</a:t>
            </a:r>
            <a:r>
              <a:rPr lang="zh-TW" altLang="en-US" sz="2000" dirty="0">
                <a:solidFill>
                  <a:srgbClr val="FFFFFF"/>
                </a:solidFill>
                <a:latin typeface="華康儷中黑" panose="020B0509000000000000" pitchFamily="49" charset="-120"/>
                <a:ea typeface="華康儷中黑" panose="020B0509000000000000" pitchFamily="49" charset="-120"/>
                <a:cs typeface="Arial" panose="020B0604020202020204" pitchFamily="34" charset="0"/>
              </a:rPr>
              <a:t>想看，你</a:t>
            </a:r>
            <a:r>
              <a:rPr lang="zh-TW" altLang="en-US" sz="2000" b="1" dirty="0">
                <a:solidFill>
                  <a:srgbClr val="FFFFFF"/>
                </a:solidFill>
                <a:latin typeface="華康儷中黑" panose="020B0509000000000000" pitchFamily="49" charset="-120"/>
                <a:ea typeface="華康儷中黑" panose="020B0509000000000000" pitchFamily="49" charset="-120"/>
                <a:cs typeface="Arial" panose="020B0604020202020204" pitchFamily="34" charset="0"/>
              </a:rPr>
              <a:t>為什麼</a:t>
            </a:r>
            <a:r>
              <a:rPr lang="zh-TW" altLang="en-US" sz="2000" dirty="0">
                <a:solidFill>
                  <a:srgbClr val="FFFFFF"/>
                </a:solidFill>
                <a:latin typeface="華康儷中黑" panose="020B0509000000000000" pitchFamily="49" charset="-120"/>
                <a:ea typeface="華康儷中黑" panose="020B0509000000000000" pitchFamily="49" charset="-120"/>
                <a:cs typeface="Arial" panose="020B0604020202020204" pitchFamily="34" charset="0"/>
              </a:rPr>
              <a:t>會推</a:t>
            </a:r>
            <a:r>
              <a:rPr lang="zh-TW" altLang="en-US" sz="2000" dirty="0" smtClean="0">
                <a:solidFill>
                  <a:srgbClr val="FFFFFF"/>
                </a:solidFill>
                <a:latin typeface="華康儷中黑" panose="020B0509000000000000" pitchFamily="49" charset="-120"/>
                <a:ea typeface="華康儷中黑" panose="020B0509000000000000" pitchFamily="49" charset="-120"/>
                <a:cs typeface="Arial" panose="020B0604020202020204" pitchFamily="34" charset="0"/>
              </a:rPr>
              <a:t>薦</a:t>
            </a:r>
            <a:r>
              <a:rPr lang="en-US" sz="2000" dirty="0" smtClean="0">
                <a:solidFill>
                  <a:srgbClr val="FFFFFF"/>
                </a:solidFill>
                <a:latin typeface="華康儷中黑" panose="020B0509000000000000" pitchFamily="49" charset="-120"/>
                <a:ea typeface="華康儷中黑" panose="020B0509000000000000" pitchFamily="49" charset="-120"/>
                <a:cs typeface="Arial" panose="020B0604020202020204" pitchFamily="34" charset="0"/>
              </a:rPr>
              <a:t>:</a:t>
            </a:r>
            <a:endParaRPr lang="en-US" sz="2000" dirty="0">
              <a:solidFill>
                <a:srgbClr val="FFFFFF"/>
              </a:solidFill>
              <a:latin typeface="華康儷中黑" panose="020B0509000000000000" pitchFamily="49" charset="-120"/>
              <a:ea typeface="華康儷中黑" panose="020B0509000000000000" pitchFamily="49" charset="-120"/>
              <a:cs typeface="Arial" panose="020B0604020202020204" pitchFamily="34" charset="0"/>
            </a:endParaRPr>
          </a:p>
          <a:p>
            <a:r>
              <a:rPr lang="zh-TW" altLang="en-US" sz="2000" dirty="0" smtClean="0">
                <a:solidFill>
                  <a:srgbClr val="FFFFFF"/>
                </a:solidFill>
                <a:latin typeface="華康儷中黑" panose="020B0509000000000000" pitchFamily="49" charset="-120"/>
                <a:ea typeface="華康儷中黑" panose="020B0509000000000000" pitchFamily="49" charset="-120"/>
                <a:cs typeface="Arial" panose="020B0604020202020204" pitchFamily="34" charset="0"/>
              </a:rPr>
              <a:t>一</a:t>
            </a:r>
            <a:r>
              <a:rPr lang="zh-TW" altLang="en-US" sz="2000" dirty="0">
                <a:solidFill>
                  <a:srgbClr val="FFFFFF"/>
                </a:solidFill>
                <a:latin typeface="華康儷中黑" panose="020B0509000000000000" pitchFamily="49" charset="-120"/>
                <a:ea typeface="華康儷中黑" panose="020B0509000000000000" pitchFamily="49" charset="-120"/>
                <a:cs typeface="Arial" panose="020B0604020202020204" pitchFamily="34" charset="0"/>
              </a:rPr>
              <a:t>場電影</a:t>
            </a:r>
            <a:r>
              <a:rPr lang="en-US" sz="2000" dirty="0" smtClean="0">
                <a:solidFill>
                  <a:srgbClr val="FFFFFF"/>
                </a:solidFill>
                <a:latin typeface="華康儷中黑" panose="020B0509000000000000" pitchFamily="49" charset="-120"/>
                <a:ea typeface="華康儷中黑" panose="020B0509000000000000" pitchFamily="49" charset="-120"/>
                <a:cs typeface="Arial" panose="020B0604020202020204" pitchFamily="34" charset="0"/>
              </a:rPr>
              <a:t>?</a:t>
            </a:r>
          </a:p>
          <a:p>
            <a:r>
              <a:rPr lang="zh-TW" altLang="en-US" sz="2000" dirty="0" smtClean="0">
                <a:solidFill>
                  <a:srgbClr val="FFFFFF"/>
                </a:solidFill>
                <a:latin typeface="華康儷中黑" panose="020B0509000000000000" pitchFamily="49" charset="-120"/>
                <a:ea typeface="華康儷中黑" panose="020B0509000000000000" pitchFamily="49" charset="-120"/>
                <a:cs typeface="Arial" panose="020B0604020202020204" pitchFamily="34" charset="0"/>
              </a:rPr>
              <a:t>一</a:t>
            </a:r>
            <a:r>
              <a:rPr lang="zh-TW" altLang="en-US" sz="2000" dirty="0">
                <a:solidFill>
                  <a:srgbClr val="FFFFFF"/>
                </a:solidFill>
                <a:latin typeface="華康儷中黑" panose="020B0509000000000000" pitchFamily="49" charset="-120"/>
                <a:ea typeface="華康儷中黑" panose="020B0509000000000000" pitchFamily="49" charset="-120"/>
                <a:cs typeface="Arial" panose="020B0604020202020204" pitchFamily="34" charset="0"/>
              </a:rPr>
              <a:t>家餐廳</a:t>
            </a:r>
            <a:r>
              <a:rPr lang="en-US" sz="2000" dirty="0" smtClean="0">
                <a:solidFill>
                  <a:srgbClr val="FFFFFF"/>
                </a:solidFill>
                <a:latin typeface="華康儷中黑" panose="020B0509000000000000" pitchFamily="49" charset="-120"/>
                <a:ea typeface="華康儷中黑" panose="020B0509000000000000" pitchFamily="49" charset="-120"/>
                <a:cs typeface="Arial" panose="020B0604020202020204" pitchFamily="34" charset="0"/>
              </a:rPr>
              <a:t>?</a:t>
            </a:r>
          </a:p>
          <a:p>
            <a:r>
              <a:rPr lang="zh-TW" altLang="en-US" sz="2000" dirty="0" smtClean="0">
                <a:solidFill>
                  <a:srgbClr val="FFFFFF"/>
                </a:solidFill>
                <a:latin typeface="華康儷中黑" panose="020B0509000000000000" pitchFamily="49" charset="-120"/>
                <a:ea typeface="華康儷中黑" panose="020B0509000000000000" pitchFamily="49" charset="-120"/>
                <a:cs typeface="Arial" panose="020B0604020202020204" pitchFamily="34" charset="0"/>
              </a:rPr>
              <a:t>一</a:t>
            </a:r>
            <a:r>
              <a:rPr lang="zh-TW" altLang="en-US" sz="2000" dirty="0">
                <a:solidFill>
                  <a:srgbClr val="FFFFFF"/>
                </a:solidFill>
                <a:latin typeface="華康儷中黑" panose="020B0509000000000000" pitchFamily="49" charset="-120"/>
                <a:ea typeface="華康儷中黑" panose="020B0509000000000000" pitchFamily="49" charset="-120"/>
                <a:cs typeface="Arial" panose="020B0604020202020204" pitchFamily="34" charset="0"/>
              </a:rPr>
              <a:t>個服務</a:t>
            </a:r>
            <a:r>
              <a:rPr lang="en-US" sz="2000" dirty="0">
                <a:solidFill>
                  <a:srgbClr val="FFFFFF"/>
                </a:solidFill>
                <a:latin typeface="華康儷中黑" panose="020B0509000000000000" pitchFamily="49" charset="-120"/>
                <a:ea typeface="華康儷中黑" panose="020B0509000000000000" pitchFamily="49" charset="-120"/>
                <a:cs typeface="Arial" panose="020B0604020202020204" pitchFamily="34" charset="0"/>
              </a:rPr>
              <a:t>?</a:t>
            </a:r>
          </a:p>
        </p:txBody>
      </p:sp>
      <p:sp>
        <p:nvSpPr>
          <p:cNvPr id="15" name="Cloud Callout 14"/>
          <p:cNvSpPr/>
          <p:nvPr/>
        </p:nvSpPr>
        <p:spPr>
          <a:xfrm>
            <a:off x="-609600" y="4831882"/>
            <a:ext cx="5501327" cy="2312858"/>
          </a:xfrm>
          <a:prstGeom prst="cloudCallout">
            <a:avLst>
              <a:gd name="adj1" fmla="val -26666"/>
              <a:gd name="adj2" fmla="val 6138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838200" y="5293146"/>
            <a:ext cx="4350785" cy="1477328"/>
          </a:xfrm>
          <a:prstGeom prst="rect">
            <a:avLst/>
          </a:prstGeom>
          <a:noFill/>
        </p:spPr>
        <p:txBody>
          <a:bodyPr wrap="square" rtlCol="0">
            <a:spAutoFit/>
          </a:bodyPr>
          <a:lstStyle/>
          <a:p>
            <a:r>
              <a:rPr lang="en-US" dirty="0" smtClean="0">
                <a:solidFill>
                  <a:srgbClr val="FFFFFF"/>
                </a:solidFill>
              </a:rPr>
              <a:t>Think about </a:t>
            </a:r>
            <a:r>
              <a:rPr lang="en-US" b="1" dirty="0" smtClean="0">
                <a:solidFill>
                  <a:srgbClr val="FFFFFF"/>
                </a:solidFill>
              </a:rPr>
              <a:t>WHY</a:t>
            </a:r>
            <a:r>
              <a:rPr lang="en-US" dirty="0" smtClean="0">
                <a:solidFill>
                  <a:srgbClr val="FFFFFF"/>
                </a:solidFill>
              </a:rPr>
              <a:t> </a:t>
            </a:r>
          </a:p>
          <a:p>
            <a:r>
              <a:rPr lang="en-US" dirty="0" smtClean="0">
                <a:solidFill>
                  <a:srgbClr val="FFFFFF"/>
                </a:solidFill>
              </a:rPr>
              <a:t>you recommend anything:</a:t>
            </a:r>
          </a:p>
          <a:p>
            <a:pPr marL="285750" indent="-285750">
              <a:buFont typeface="Arial" panose="020B0604020202020204" pitchFamily="34" charset="0"/>
              <a:buChar char="•"/>
            </a:pPr>
            <a:r>
              <a:rPr lang="en-US" dirty="0" smtClean="0">
                <a:solidFill>
                  <a:srgbClr val="FFFFFF"/>
                </a:solidFill>
              </a:rPr>
              <a:t>A movie?</a:t>
            </a:r>
          </a:p>
          <a:p>
            <a:pPr marL="285750" indent="-285750">
              <a:buFont typeface="Arial" panose="020B0604020202020204" pitchFamily="34" charset="0"/>
              <a:buChar char="•"/>
            </a:pPr>
            <a:r>
              <a:rPr lang="en-US" dirty="0" smtClean="0">
                <a:solidFill>
                  <a:srgbClr val="FFFFFF"/>
                </a:solidFill>
              </a:rPr>
              <a:t>A restaurant?</a:t>
            </a:r>
          </a:p>
          <a:p>
            <a:pPr marL="285750" indent="-285750">
              <a:buFont typeface="Arial" panose="020B0604020202020204" pitchFamily="34" charset="0"/>
              <a:buChar char="•"/>
            </a:pPr>
            <a:r>
              <a:rPr lang="en-US" dirty="0" smtClean="0">
                <a:solidFill>
                  <a:srgbClr val="FFFFFF"/>
                </a:solidFill>
              </a:rPr>
              <a:t>A service?</a:t>
            </a:r>
            <a:endParaRPr lang="en-US" dirty="0">
              <a:solidFill>
                <a:srgbClr val="FFFFFF"/>
              </a:solidFill>
            </a:endParaRPr>
          </a:p>
        </p:txBody>
      </p:sp>
    </p:spTree>
    <p:extLst>
      <p:ext uri="{BB962C8B-B14F-4D97-AF65-F5344CB8AC3E}">
        <p14:creationId xmlns:p14="http://schemas.microsoft.com/office/powerpoint/2010/main" val="329508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742313"/>
            <a:ext cx="9144000" cy="17461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pic>
        <p:nvPicPr>
          <p:cNvPr id="6146" name="Picture 2" descr="C:\Users\User\Desktop\Loren prestation\imac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072" y="1752600"/>
            <a:ext cx="4322003" cy="48991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1077" y="94790"/>
            <a:ext cx="1235834" cy="739356"/>
          </a:xfrm>
          <a:prstGeom prst="rect">
            <a:avLst/>
          </a:prstGeom>
        </p:spPr>
      </p:pic>
      <p:sp>
        <p:nvSpPr>
          <p:cNvPr id="2" name="TextBox 1"/>
          <p:cNvSpPr txBox="1"/>
          <p:nvPr/>
        </p:nvSpPr>
        <p:spPr>
          <a:xfrm>
            <a:off x="4762799" y="5125310"/>
            <a:ext cx="4065580" cy="584776"/>
          </a:xfrm>
          <a:prstGeom prst="rect">
            <a:avLst/>
          </a:prstGeom>
          <a:noFill/>
        </p:spPr>
        <p:txBody>
          <a:bodyPr wrap="square" rtlCol="0">
            <a:spAutoFit/>
          </a:bodyPr>
          <a:lstStyle/>
          <a:p>
            <a:pPr algn="ctr"/>
            <a:r>
              <a:rPr lang="en-US" sz="3200" dirty="0" smtClean="0">
                <a:solidFill>
                  <a:srgbClr val="FFFFFF"/>
                </a:solidFill>
              </a:rPr>
              <a:t>We Help Businesses</a:t>
            </a:r>
            <a:endParaRPr lang="en-US" sz="3200" dirty="0">
              <a:solidFill>
                <a:srgbClr val="FFFFFF"/>
              </a:solidFill>
            </a:endParaRPr>
          </a:p>
        </p:txBody>
      </p:sp>
      <p:sp>
        <p:nvSpPr>
          <p:cNvPr id="17" name="TextBox 16"/>
          <p:cNvSpPr txBox="1"/>
          <p:nvPr/>
        </p:nvSpPr>
        <p:spPr>
          <a:xfrm>
            <a:off x="4457671" y="1219200"/>
            <a:ext cx="4569054" cy="5336846"/>
          </a:xfrm>
          <a:prstGeom prst="rect">
            <a:avLst/>
          </a:prstGeom>
          <a:solidFill>
            <a:schemeClr val="accent1"/>
          </a:solidFill>
        </p:spPr>
        <p:txBody>
          <a:bodyPr wrap="square" rtlCol="0">
            <a:spAutoFit/>
          </a:bodyPr>
          <a:lstStyle/>
          <a:p>
            <a:pPr marL="342900" indent="-342900">
              <a:lnSpc>
                <a:spcPct val="120000"/>
              </a:lnSpc>
              <a:buFont typeface="Wingdings" charset="2"/>
              <a:buChar char="ü"/>
            </a:pPr>
            <a:r>
              <a:rPr lang="zh-TW" altLang="en-US" sz="2400" dirty="0">
                <a:latin typeface="華康儷中黑" panose="020B0509000000000000" pitchFamily="49" charset="-120"/>
                <a:ea typeface="華康儷中黑" panose="020B0509000000000000" pitchFamily="49" charset="-120"/>
              </a:rPr>
              <a:t>增加他們的利潤</a:t>
            </a:r>
            <a:endParaRPr lang="en-US" sz="2400" dirty="0">
              <a:latin typeface="華康儷中黑" panose="020B0509000000000000" pitchFamily="49" charset="-120"/>
              <a:ea typeface="華康儷中黑" panose="020B0509000000000000" pitchFamily="49" charset="-120"/>
            </a:endParaRPr>
          </a:p>
          <a:p>
            <a:pPr marL="342900" indent="-342900">
              <a:lnSpc>
                <a:spcPct val="120000"/>
              </a:lnSpc>
              <a:buFont typeface="Wingdings" charset="2"/>
              <a:buChar char="ü"/>
            </a:pPr>
            <a:r>
              <a:rPr lang="zh-TW" altLang="en-US" sz="2400" dirty="0">
                <a:latin typeface="華康儷中黑" panose="020B0509000000000000" pitchFamily="49" charset="-120"/>
                <a:ea typeface="華康儷中黑" panose="020B0509000000000000" pitchFamily="49" charset="-120"/>
              </a:rPr>
              <a:t>減少他們的費用支出</a:t>
            </a:r>
            <a:endParaRPr lang="en-US" sz="2400" dirty="0">
              <a:latin typeface="華康儷中黑" panose="020B0509000000000000" pitchFamily="49" charset="-120"/>
              <a:ea typeface="華康儷中黑" panose="020B0509000000000000" pitchFamily="49" charset="-120"/>
            </a:endParaRPr>
          </a:p>
          <a:p>
            <a:pPr marL="342900" indent="-342900">
              <a:lnSpc>
                <a:spcPct val="120000"/>
              </a:lnSpc>
              <a:buFont typeface="Wingdings" charset="2"/>
              <a:buChar char="ü"/>
            </a:pPr>
            <a:r>
              <a:rPr lang="zh-TW" altLang="en-US" sz="2400" dirty="0">
                <a:latin typeface="華康儷中黑" panose="020B0509000000000000" pitchFamily="49" charset="-120"/>
                <a:ea typeface="華康儷中黑" panose="020B0509000000000000" pitchFamily="49" charset="-120"/>
              </a:rPr>
              <a:t>增加客戶滿意度</a:t>
            </a:r>
            <a:endParaRPr lang="en-US" sz="2400" dirty="0">
              <a:latin typeface="華康儷中黑" panose="020B0509000000000000" pitchFamily="49" charset="-120"/>
              <a:ea typeface="華康儷中黑" panose="020B0509000000000000" pitchFamily="49" charset="-120"/>
            </a:endParaRPr>
          </a:p>
          <a:p>
            <a:pPr marL="342900" indent="-342900">
              <a:lnSpc>
                <a:spcPct val="120000"/>
              </a:lnSpc>
              <a:buFont typeface="Wingdings" charset="2"/>
              <a:buChar char="ü"/>
            </a:pPr>
            <a:r>
              <a:rPr lang="zh-TW" altLang="en-US" sz="2400" dirty="0">
                <a:latin typeface="華康儷中黑" panose="020B0509000000000000" pitchFamily="49" charset="-120"/>
                <a:ea typeface="華康儷中黑" panose="020B0509000000000000" pitchFamily="49" charset="-120"/>
              </a:rPr>
              <a:t>在</a:t>
            </a:r>
            <a:r>
              <a:rPr lang="en-US" altLang="zh-TW" sz="2400" dirty="0">
                <a:latin typeface="華康儷中黑" panose="020B0509000000000000" pitchFamily="49" charset="-120"/>
                <a:ea typeface="華康儷中黑" panose="020B0509000000000000" pitchFamily="49" charset="-120"/>
              </a:rPr>
              <a:t>2014</a:t>
            </a:r>
            <a:r>
              <a:rPr lang="zh-TW" altLang="en-US" sz="2400" dirty="0">
                <a:latin typeface="華康儷中黑" panose="020B0509000000000000" pitchFamily="49" charset="-120"/>
                <a:ea typeface="華康儷中黑" panose="020B0509000000000000" pitchFamily="49" charset="-120"/>
              </a:rPr>
              <a:t>年，以最有效的方式，來行銷你自己</a:t>
            </a:r>
            <a:r>
              <a:rPr lang="en-US" sz="2400" dirty="0">
                <a:latin typeface="華康儷中黑" panose="020B0509000000000000" pitchFamily="49" charset="-120"/>
                <a:ea typeface="華康儷中黑" panose="020B0509000000000000" pitchFamily="49" charset="-120"/>
              </a:rPr>
              <a:t>!</a:t>
            </a:r>
          </a:p>
          <a:p>
            <a:pPr marL="342900" indent="-342900">
              <a:lnSpc>
                <a:spcPct val="120000"/>
              </a:lnSpc>
              <a:buFont typeface="Wingdings" charset="2"/>
              <a:buChar char="ü"/>
            </a:pPr>
            <a:r>
              <a:rPr lang="zh-TW" altLang="en-US" sz="2400" dirty="0">
                <a:latin typeface="華康儷中黑" panose="020B0509000000000000" pitchFamily="49" charset="-120"/>
                <a:ea typeface="華康儷中黑" panose="020B0509000000000000" pitchFamily="49" charset="-120"/>
              </a:rPr>
              <a:t>簡化他們的線上行銷策</a:t>
            </a:r>
            <a:r>
              <a:rPr lang="zh-TW" altLang="en-US" sz="2400" dirty="0" smtClean="0">
                <a:latin typeface="華康儷中黑" panose="020B0509000000000000" pitchFamily="49" charset="-120"/>
                <a:ea typeface="華康儷中黑" panose="020B0509000000000000" pitchFamily="49" charset="-120"/>
              </a:rPr>
              <a:t>略</a:t>
            </a:r>
            <a:endParaRPr lang="en-US" sz="2400" dirty="0" smtClean="0">
              <a:latin typeface="華康儷中黑" panose="020B0509000000000000" pitchFamily="49" charset="-120"/>
              <a:ea typeface="華康儷中黑" panose="020B0509000000000000" pitchFamily="49" charset="-120"/>
            </a:endParaRPr>
          </a:p>
          <a:p>
            <a:pPr marL="457200" indent="-457200">
              <a:lnSpc>
                <a:spcPct val="120000"/>
              </a:lnSpc>
              <a:buFont typeface="Wingdings" charset="2"/>
              <a:buChar char="ü"/>
            </a:pPr>
            <a:r>
              <a:rPr lang="en-US" sz="2000" dirty="0" smtClean="0"/>
              <a:t>Increase their Revenues</a:t>
            </a:r>
          </a:p>
          <a:p>
            <a:pPr marL="457200" indent="-457200">
              <a:lnSpc>
                <a:spcPct val="120000"/>
              </a:lnSpc>
              <a:buFont typeface="Wingdings" charset="2"/>
              <a:buChar char="ü"/>
            </a:pPr>
            <a:r>
              <a:rPr lang="en-US" sz="2000" dirty="0" smtClean="0"/>
              <a:t>Decrease their Expenses</a:t>
            </a:r>
          </a:p>
          <a:p>
            <a:pPr marL="457200" indent="-457200">
              <a:lnSpc>
                <a:spcPct val="120000"/>
              </a:lnSpc>
              <a:buFont typeface="Wingdings" charset="2"/>
              <a:buChar char="ü"/>
            </a:pPr>
            <a:r>
              <a:rPr lang="en-US" sz="2000" dirty="0" smtClean="0"/>
              <a:t>Increase Customer Satisfaction</a:t>
            </a:r>
          </a:p>
          <a:p>
            <a:pPr marL="457200" indent="-457200">
              <a:lnSpc>
                <a:spcPct val="120000"/>
              </a:lnSpc>
              <a:buFont typeface="Wingdings" charset="2"/>
              <a:buChar char="ü"/>
            </a:pPr>
            <a:r>
              <a:rPr lang="en-US" sz="2000" dirty="0" smtClean="0"/>
              <a:t>Participate in the Most Effective Way to Market Yourself in 2014!</a:t>
            </a:r>
          </a:p>
          <a:p>
            <a:pPr marL="457200" indent="-457200">
              <a:lnSpc>
                <a:spcPct val="120000"/>
              </a:lnSpc>
              <a:buFont typeface="Wingdings" charset="2"/>
              <a:buChar char="ü"/>
            </a:pPr>
            <a:r>
              <a:rPr lang="en-US" sz="2000" dirty="0" smtClean="0"/>
              <a:t>Simplify their Online Marketing Strategy</a:t>
            </a:r>
            <a:endParaRPr lang="en-US" sz="2000" dirty="0"/>
          </a:p>
        </p:txBody>
      </p:sp>
      <p:pic>
        <p:nvPicPr>
          <p:cNvPr id="18" name="Picture 17"/>
          <p:cNvPicPr>
            <a:picLocks noChangeAspect="1"/>
          </p:cNvPicPr>
          <p:nvPr/>
        </p:nvPicPr>
        <p:blipFill rotWithShape="1">
          <a:blip r:embed="rId6" cstate="print"/>
          <a:srcRect t="-1" b="70787"/>
          <a:stretch/>
        </p:blipFill>
        <p:spPr>
          <a:xfrm>
            <a:off x="336295" y="1981200"/>
            <a:ext cx="3914084" cy="2971800"/>
          </a:xfrm>
          <a:prstGeom prst="rect">
            <a:avLst/>
          </a:prstGeom>
          <a:ln>
            <a:solidFill>
              <a:schemeClr val="accent1"/>
            </a:solidFill>
          </a:ln>
        </p:spPr>
      </p:pic>
      <p:sp>
        <p:nvSpPr>
          <p:cNvPr id="12" name="Title 1"/>
          <p:cNvSpPr txBox="1">
            <a:spLocks/>
          </p:cNvSpPr>
          <p:nvPr/>
        </p:nvSpPr>
        <p:spPr>
          <a:xfrm>
            <a:off x="0" y="3"/>
            <a:ext cx="9026724" cy="81518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4000" smtClean="0">
                <a:latin typeface="華康儷中黑" panose="020B0509000000000000" pitchFamily="49" charset="-120"/>
                <a:ea typeface="華康儷中黑" panose="020B0509000000000000" pitchFamily="49" charset="-120"/>
              </a:rPr>
              <a:t>步驟 </a:t>
            </a:r>
            <a:r>
              <a:rPr lang="en-US" altLang="zh-TW" sz="4000" smtClean="0">
                <a:latin typeface="+mn-lt"/>
                <a:ea typeface="華康儷中黑" panose="020B0509000000000000" pitchFamily="49" charset="-120"/>
              </a:rPr>
              <a:t>1</a:t>
            </a:r>
            <a:r>
              <a:rPr lang="en-US" altLang="zh-TW" sz="4000" smtClean="0">
                <a:latin typeface="華康儷中黑" panose="020B0509000000000000" pitchFamily="49" charset="-120"/>
                <a:ea typeface="華康儷中黑" panose="020B0509000000000000" pitchFamily="49" charset="-120"/>
              </a:rPr>
              <a:t>: </a:t>
            </a:r>
            <a:r>
              <a:rPr lang="zh-TW" altLang="en-US" sz="4000" smtClean="0">
                <a:latin typeface="華康儷中黑" panose="020B0509000000000000" pitchFamily="49" charset="-120"/>
                <a:ea typeface="華康儷中黑" panose="020B0509000000000000" pitchFamily="49" charset="-120"/>
              </a:rPr>
              <a:t>了解益處</a:t>
            </a:r>
            <a:r>
              <a:rPr lang="en-US" altLang="zh-TW" sz="4000" smtClean="0">
                <a:latin typeface="華康儷中黑" panose="020B0509000000000000" pitchFamily="49" charset="-120"/>
                <a:ea typeface="華康儷中黑" panose="020B0509000000000000" pitchFamily="49" charset="-120"/>
              </a:rPr>
              <a:t/>
            </a:r>
            <a:br>
              <a:rPr lang="en-US" altLang="zh-TW" sz="4000" smtClean="0">
                <a:latin typeface="華康儷中黑" panose="020B0509000000000000" pitchFamily="49" charset="-120"/>
                <a:ea typeface="華康儷中黑" panose="020B0509000000000000" pitchFamily="49" charset="-120"/>
              </a:rPr>
            </a:br>
            <a:r>
              <a:rPr lang="en-US" sz="3600" smtClean="0"/>
              <a:t>Step 1: Understand the benefits</a:t>
            </a:r>
            <a:endParaRPr lang="en-US" sz="3600" dirty="0"/>
          </a:p>
        </p:txBody>
      </p:sp>
    </p:spTree>
    <p:extLst>
      <p:ext uri="{BB962C8B-B14F-4D97-AF65-F5344CB8AC3E}">
        <p14:creationId xmlns:p14="http://schemas.microsoft.com/office/powerpoint/2010/main" val="167906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 y="1042684"/>
            <a:ext cx="3241091" cy="4520308"/>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zh-TW" altLang="en-US" dirty="0">
                <a:latin typeface="華康儷中黑" panose="020B0509000000000000" pitchFamily="49" charset="-120"/>
                <a:ea typeface="華康儷中黑" panose="020B0509000000000000" pitchFamily="49" charset="-120"/>
              </a:rPr>
              <a:t>「</a:t>
            </a:r>
            <a:r>
              <a:rPr lang="zh-TW" altLang="en-US" dirty="0" smtClean="0">
                <a:latin typeface="華康儷中黑" panose="020B0509000000000000" pitchFamily="49" charset="-120"/>
                <a:ea typeface="華康儷中黑" panose="020B0509000000000000" pitchFamily="49" charset="-120"/>
              </a:rPr>
              <a:t>我</a:t>
            </a:r>
            <a:r>
              <a:rPr lang="zh-TW" altLang="en-US" dirty="0">
                <a:latin typeface="華康儷中黑" panose="020B0509000000000000" pitchFamily="49" charset="-120"/>
                <a:ea typeface="華康儷中黑" panose="020B0509000000000000" pitchFamily="49" charset="-120"/>
              </a:rPr>
              <a:t>們的網站，持續為我們的生意帶來訂單。我們特別喜愛</a:t>
            </a:r>
            <a:r>
              <a:rPr lang="zh-TW" altLang="en-US" dirty="0" smtClean="0">
                <a:latin typeface="華康儷中黑" panose="020B0509000000000000" pitchFamily="49" charset="-120"/>
                <a:ea typeface="華康儷中黑" panose="020B0509000000000000" pitchFamily="49" charset="-120"/>
              </a:rPr>
              <a:t>社交媒</a:t>
            </a:r>
            <a:r>
              <a:rPr lang="zh-TW" altLang="en-US" dirty="0">
                <a:latin typeface="華康儷中黑" panose="020B0509000000000000" pitchFamily="49" charset="-120"/>
                <a:ea typeface="華康儷中黑" panose="020B0509000000000000" pitchFamily="49" charset="-120"/>
              </a:rPr>
              <a:t>體功能！ </a:t>
            </a:r>
            <a:r>
              <a:rPr lang="zh-TW" altLang="en-US" dirty="0" smtClean="0">
                <a:latin typeface="華康儷中黑" panose="020B0509000000000000" pitchFamily="49" charset="-120"/>
                <a:ea typeface="華康儷中黑" panose="020B0509000000000000" pitchFamily="49" charset="-120"/>
              </a:rPr>
              <a:t>在聯絡客</a:t>
            </a:r>
            <a:r>
              <a:rPr lang="zh-TW" altLang="en-US" dirty="0">
                <a:latin typeface="華康儷中黑" panose="020B0509000000000000" pitchFamily="49" charset="-120"/>
                <a:ea typeface="華康儷中黑" panose="020B0509000000000000" pitchFamily="49" charset="-120"/>
              </a:rPr>
              <a:t>戶的開銷上，為我們節省大筆金額，甚至達到更好的效果 </a:t>
            </a:r>
            <a:r>
              <a:rPr lang="en-US" altLang="zh-TW" dirty="0">
                <a:latin typeface="華康儷中黑" panose="020B0509000000000000" pitchFamily="49" charset="-120"/>
                <a:ea typeface="華康儷中黑" panose="020B0509000000000000" pitchFamily="49" charset="-120"/>
              </a:rPr>
              <a:t>– </a:t>
            </a:r>
            <a:r>
              <a:rPr lang="zh-TW" altLang="en-US" dirty="0">
                <a:latin typeface="華康儷中黑" panose="020B0509000000000000" pitchFamily="49" charset="-120"/>
                <a:ea typeface="華康儷中黑" panose="020B0509000000000000" pitchFamily="49" charset="-120"/>
              </a:rPr>
              <a:t>非常容易管理</a:t>
            </a:r>
            <a:r>
              <a:rPr lang="zh-TW" altLang="en-US" dirty="0" smtClean="0">
                <a:latin typeface="華康儷中黑" panose="020B0509000000000000" pitchFamily="49" charset="-120"/>
                <a:ea typeface="華康儷中黑" panose="020B0509000000000000" pitchFamily="49" charset="-120"/>
              </a:rPr>
              <a:t>！」 </a:t>
            </a:r>
            <a:endParaRPr lang="zh-TW" altLang="en-US" dirty="0">
              <a:latin typeface="華康儷中黑" panose="020B0509000000000000" pitchFamily="49" charset="-120"/>
              <a:ea typeface="華康儷中黑" panose="020B0509000000000000" pitchFamily="49" charset="-120"/>
            </a:endParaRPr>
          </a:p>
          <a:p>
            <a:r>
              <a:rPr lang="en-US" dirty="0" smtClean="0"/>
              <a:t>“</a:t>
            </a:r>
            <a:r>
              <a:rPr lang="en-US" dirty="0"/>
              <a:t>Having our website has increased our order out business substantially.  We especially love the new email marketing system!  Saved us money from having to have the service with Constant Contact and better than that – this is simpler to manage!” </a:t>
            </a:r>
          </a:p>
        </p:txBody>
      </p:sp>
      <p:pic>
        <p:nvPicPr>
          <p:cNvPr id="7" name="Picture 2"/>
          <p:cNvPicPr>
            <a:picLocks noChangeAspect="1" noChangeArrowheads="1"/>
          </p:cNvPicPr>
          <p:nvPr/>
        </p:nvPicPr>
        <p:blipFill>
          <a:blip r:embed="rId3" cstate="print"/>
          <a:srcRect l="7028" t="10417" r="7467" b="6250"/>
          <a:stretch>
            <a:fillRect/>
          </a:stretch>
        </p:blipFill>
        <p:spPr bwMode="auto">
          <a:xfrm>
            <a:off x="3213226" y="685804"/>
            <a:ext cx="5930775" cy="4332985"/>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l="15227" t="10417" r="15666" b="6250"/>
          <a:stretch>
            <a:fillRect/>
          </a:stretch>
        </p:blipFill>
        <p:spPr bwMode="auto">
          <a:xfrm>
            <a:off x="3220624" y="791694"/>
            <a:ext cx="5923376" cy="486757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l="14056" t="12501" r="13324" b="6250"/>
          <a:stretch>
            <a:fillRect/>
          </a:stretch>
        </p:blipFill>
        <p:spPr bwMode="auto">
          <a:xfrm>
            <a:off x="3205504" y="791694"/>
            <a:ext cx="5938496" cy="4771298"/>
          </a:xfrm>
          <a:prstGeom prst="rect">
            <a:avLst/>
          </a:prstGeom>
          <a:noFill/>
          <a:ln w="9525">
            <a:noFill/>
            <a:miter lim="800000"/>
            <a:headEnd/>
            <a:tailEnd/>
          </a:ln>
        </p:spPr>
      </p:pic>
      <p:pic>
        <p:nvPicPr>
          <p:cNvPr id="11" name="Picture 3"/>
          <p:cNvPicPr>
            <a:picLocks noChangeAspect="1" noChangeArrowheads="1"/>
          </p:cNvPicPr>
          <p:nvPr/>
        </p:nvPicPr>
        <p:blipFill>
          <a:blip r:embed="rId6" cstate="print"/>
          <a:srcRect l="13104" t="9375" r="20717" b="7292"/>
          <a:stretch>
            <a:fillRect/>
          </a:stretch>
        </p:blipFill>
        <p:spPr bwMode="auto">
          <a:xfrm>
            <a:off x="3205505" y="838200"/>
            <a:ext cx="5938497" cy="4975782"/>
          </a:xfrm>
          <a:prstGeom prst="rect">
            <a:avLst/>
          </a:prstGeom>
          <a:noFill/>
          <a:ln w="9525">
            <a:noFill/>
            <a:miter lim="800000"/>
            <a:headEnd/>
            <a:tailEnd/>
          </a:ln>
        </p:spPr>
      </p:pic>
      <p:pic>
        <p:nvPicPr>
          <p:cNvPr id="12" name="Picture 2"/>
          <p:cNvPicPr>
            <a:picLocks noChangeAspect="1" noChangeArrowheads="1"/>
          </p:cNvPicPr>
          <p:nvPr/>
        </p:nvPicPr>
        <p:blipFill>
          <a:blip r:embed="rId7" cstate="print"/>
          <a:srcRect l="13353" t="9375" r="11538" b="40261"/>
          <a:stretch>
            <a:fillRect/>
          </a:stretch>
        </p:blipFill>
        <p:spPr bwMode="auto">
          <a:xfrm>
            <a:off x="4391154" y="3641865"/>
            <a:ext cx="4695696" cy="2172117"/>
          </a:xfrm>
          <a:prstGeom prst="rect">
            <a:avLst/>
          </a:prstGeom>
          <a:noFill/>
          <a:ln w="9525">
            <a:noFill/>
            <a:miter lim="800000"/>
            <a:headEnd/>
            <a:tailEnd/>
          </a:ln>
        </p:spPr>
      </p:pic>
      <p:pic>
        <p:nvPicPr>
          <p:cNvPr id="13" name="Picture 3"/>
          <p:cNvPicPr>
            <a:picLocks noChangeAspect="1" noChangeArrowheads="1"/>
          </p:cNvPicPr>
          <p:nvPr/>
        </p:nvPicPr>
        <p:blipFill>
          <a:blip r:embed="rId8" cstate="print"/>
          <a:srcRect l="14861" t="11458" r="14861" b="6250"/>
          <a:stretch>
            <a:fillRect/>
          </a:stretch>
        </p:blipFill>
        <p:spPr bwMode="auto">
          <a:xfrm>
            <a:off x="3220624" y="791694"/>
            <a:ext cx="5986857" cy="5022288"/>
          </a:xfrm>
          <a:prstGeom prst="rect">
            <a:avLst/>
          </a:prstGeom>
          <a:noFill/>
          <a:ln w="9525">
            <a:noFill/>
            <a:miter lim="800000"/>
            <a:headEnd/>
            <a:tailEnd/>
          </a:ln>
        </p:spPr>
      </p:pic>
    </p:spTree>
    <p:extLst>
      <p:ext uri="{BB962C8B-B14F-4D97-AF65-F5344CB8AC3E}">
        <p14:creationId xmlns:p14="http://schemas.microsoft.com/office/powerpoint/2010/main" val="328516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 y="0"/>
            <a:ext cx="3553829" cy="6559414"/>
          </a:xfrm>
          <a:prstGeom prst="rect">
            <a:avLst/>
          </a:prstGeom>
          <a:solidFill>
            <a:schemeClr val="accent1">
              <a:lumMod val="75000"/>
              <a:alpha val="1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0" name="Rectangle 9"/>
          <p:cNvSpPr/>
          <p:nvPr/>
        </p:nvSpPr>
        <p:spPr>
          <a:xfrm>
            <a:off x="2" y="457201"/>
            <a:ext cx="3428700" cy="5638800"/>
          </a:xfrm>
          <a:prstGeom prst="rect">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zh-TW" altLang="en-US" dirty="0" smtClean="0">
                <a:latin typeface="華康儷中黑" panose="020B0509000000000000" pitchFamily="49" charset="-120"/>
                <a:ea typeface="華康儷中黑" panose="020B0509000000000000" pitchFamily="49" charset="-120"/>
              </a:rPr>
              <a:t>「過</a:t>
            </a:r>
            <a:r>
              <a:rPr lang="zh-TW" altLang="en-US" dirty="0">
                <a:latin typeface="華康儷中黑" panose="020B0509000000000000" pitchFamily="49" charset="-120"/>
                <a:ea typeface="華康儷中黑" panose="020B0509000000000000" pitchFamily="49" charset="-120"/>
              </a:rPr>
              <a:t>去只把網站當作一張</a:t>
            </a:r>
            <a:r>
              <a:rPr lang="en-US" altLang="zh-TW" dirty="0">
                <a:latin typeface="華康儷中黑" panose="020B0509000000000000" pitchFamily="49" charset="-120"/>
                <a:ea typeface="華康儷中黑" panose="020B0509000000000000" pitchFamily="49" charset="-120"/>
              </a:rPr>
              <a:t>DM</a:t>
            </a:r>
            <a:r>
              <a:rPr lang="zh-TW" altLang="en-US" dirty="0">
                <a:latin typeface="華康儷中黑" panose="020B0509000000000000" pitchFamily="49" charset="-120"/>
                <a:ea typeface="華康儷中黑" panose="020B0509000000000000" pitchFamily="49" charset="-120"/>
              </a:rPr>
              <a:t>，依賴店內客戶的口碑行銷帶來有限的生意。</a:t>
            </a:r>
            <a:endParaRPr lang="en-US" altLang="zh-TW" dirty="0">
              <a:latin typeface="華康儷中黑" panose="020B0509000000000000" pitchFamily="49" charset="-120"/>
              <a:ea typeface="華康儷中黑" panose="020B0509000000000000" pitchFamily="49" charset="-120"/>
            </a:endParaRPr>
          </a:p>
          <a:p>
            <a:r>
              <a:rPr lang="zh-TW" altLang="en-US" dirty="0">
                <a:latin typeface="華康儷中黑" panose="020B0509000000000000" pitchFamily="49" charset="-120"/>
                <a:ea typeface="華康儷中黑" panose="020B0509000000000000" pitchFamily="49" charset="-120"/>
              </a:rPr>
              <a:t>現在我們不只是有了一個更漂亮的網站，可以精準的呈現產品質感，加上有行銷工具可以使用。在我們上線的第一個月，就帶來</a:t>
            </a:r>
            <a:r>
              <a:rPr lang="en-US" altLang="zh-TW" dirty="0">
                <a:latin typeface="華康儷中黑" panose="020B0509000000000000" pitchFamily="49" charset="-120"/>
                <a:ea typeface="華康儷中黑" panose="020B0509000000000000" pitchFamily="49" charset="-120"/>
              </a:rPr>
              <a:t>6</a:t>
            </a:r>
            <a:r>
              <a:rPr lang="zh-TW" altLang="en-US" dirty="0">
                <a:latin typeface="華康儷中黑" panose="020B0509000000000000" pitchFamily="49" charset="-120"/>
                <a:ea typeface="華康儷中黑" panose="020B0509000000000000" pitchFamily="49" charset="-120"/>
              </a:rPr>
              <a:t>位數的線上銷售金額。 </a:t>
            </a:r>
            <a:r>
              <a:rPr lang="zh-TW" altLang="en-US" dirty="0" smtClean="0">
                <a:latin typeface="華康儷中黑" panose="020B0509000000000000" pitchFamily="49" charset="-120"/>
                <a:ea typeface="華康儷中黑" panose="020B0509000000000000" pitchFamily="49" charset="-120"/>
              </a:rPr>
              <a:t>」</a:t>
            </a:r>
            <a:endParaRPr lang="en-US" dirty="0" smtClean="0">
              <a:latin typeface="華康儷中黑" panose="020B0509000000000000" pitchFamily="49" charset="-120"/>
              <a:ea typeface="華康儷中黑" panose="020B0509000000000000" pitchFamily="49" charset="-120"/>
            </a:endParaRPr>
          </a:p>
          <a:p>
            <a:r>
              <a:rPr lang="en-US" dirty="0" smtClean="0"/>
              <a:t>“</a:t>
            </a:r>
            <a:r>
              <a:rPr lang="en-US" dirty="0"/>
              <a:t>During our first year online with our old site, we did no sales and our design was so horrible that it probably negatively affected our business.  Not only do we have a more beautiful website that accurately represents the quality of our business but since it is coupled with several marketing tools, we have cleared six figures in online sales during our first year of selling online. “</a:t>
            </a:r>
          </a:p>
        </p:txBody>
      </p:sp>
      <p:pic>
        <p:nvPicPr>
          <p:cNvPr id="11" name="Picture 10" descr="tinytinyone Front Web Pag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8702" y="-26276"/>
            <a:ext cx="5971729" cy="10715566"/>
          </a:xfrm>
          <a:prstGeom prst="rect">
            <a:avLst/>
          </a:prstGeom>
        </p:spPr>
      </p:pic>
    </p:spTree>
    <p:extLst>
      <p:ext uri="{BB962C8B-B14F-4D97-AF65-F5344CB8AC3E}">
        <p14:creationId xmlns:p14="http://schemas.microsoft.com/office/powerpoint/2010/main" val="394737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1040</TotalTime>
  <Words>2541</Words>
  <Application>Microsoft Office PowerPoint</Application>
  <PresentationFormat>On-screen Show (4:3)</PresentationFormat>
  <Paragraphs>292</Paragraphs>
  <Slides>22</Slides>
  <Notes>17</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Earn now while building for the future</vt:lpstr>
      <vt:lpstr>1000 % 零售利潤 1000% Retail Profit</vt:lpstr>
      <vt:lpstr>現在就開始起步: 零售利潤 Earn now: retail profit</vt:lpstr>
      <vt:lpstr>簡單5步驟帶領你邁向成功 5 Simple steps for success</vt:lpstr>
      <vt:lpstr>步驟 1: 了解益處 Step 1: Understand the benefits</vt:lpstr>
      <vt:lpstr>PowerPoint Presentation</vt:lpstr>
      <vt:lpstr>PowerPoint Presentation</vt:lpstr>
      <vt:lpstr>PowerPoint Presentation</vt:lpstr>
      <vt:lpstr>步驟2: 規畫、找出一個合格的名單 Step 2: craft &amp; qualify a nameslist</vt:lpstr>
      <vt:lpstr>步驟 3:與你的潛在對象往來 Step 3: Engage your prospects</vt:lpstr>
      <vt:lpstr>挖掘資料Find the Information</vt:lpstr>
      <vt:lpstr>步驟 4: 借力我們的團隊 Step 4: Leverage our teams </vt:lpstr>
      <vt:lpstr>PowerPoint Presentation</vt:lpstr>
      <vt:lpstr>步驟 5: 持之以恆、簡單事情重複做 Step 5: Rinse &amp; repeat</vt:lpstr>
      <vt:lpstr>PowerPoint Presentation</vt:lpstr>
      <vt:lpstr>建立你的未來: 持續性的業績點數 Build for the future: ongoing BV</vt:lpstr>
      <vt:lpstr>建立你的未來: 招募 Build for the future: prospecting</vt:lpstr>
      <vt:lpstr>現在就開始起步: 零售利潤 Earn now: retail profit</vt:lpstr>
      <vt:lpstr>開始進行訓練課程Get trained</vt:lpstr>
      <vt:lpstr>開始之前…你必須擁有一個網路中心 You need a WebCenter first</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markethongkong</dc:creator>
  <cp:lastModifiedBy>Monie Chan</cp:lastModifiedBy>
  <cp:revision>147</cp:revision>
  <dcterms:created xsi:type="dcterms:W3CDTF">2014-10-09T05:06:54Z</dcterms:created>
  <dcterms:modified xsi:type="dcterms:W3CDTF">2014-12-10T05:54:59Z</dcterms:modified>
</cp:coreProperties>
</file>